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3.xml" ContentType="application/vnd.openxmlformats-officedocument.themeOverr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4"/>
  </p:sldMasterIdLst>
  <p:notesMasterIdLst>
    <p:notesMasterId r:id="rId96"/>
  </p:notesMasterIdLst>
  <p:sldIdLst>
    <p:sldId id="256" r:id="rId65"/>
    <p:sldId id="453" r:id="rId66"/>
    <p:sldId id="455" r:id="rId67"/>
    <p:sldId id="457" r:id="rId68"/>
    <p:sldId id="447" r:id="rId69"/>
    <p:sldId id="440" r:id="rId70"/>
    <p:sldId id="441" r:id="rId71"/>
    <p:sldId id="444" r:id="rId72"/>
    <p:sldId id="468" r:id="rId73"/>
    <p:sldId id="448" r:id="rId74"/>
    <p:sldId id="458" r:id="rId75"/>
    <p:sldId id="462" r:id="rId76"/>
    <p:sldId id="465" r:id="rId77"/>
    <p:sldId id="461" r:id="rId78"/>
    <p:sldId id="437" r:id="rId79"/>
    <p:sldId id="454" r:id="rId80"/>
    <p:sldId id="433" r:id="rId81"/>
    <p:sldId id="463" r:id="rId82"/>
    <p:sldId id="445" r:id="rId83"/>
    <p:sldId id="432" r:id="rId84"/>
    <p:sldId id="436" r:id="rId85"/>
    <p:sldId id="426" r:id="rId86"/>
    <p:sldId id="439" r:id="rId87"/>
    <p:sldId id="460" r:id="rId88"/>
    <p:sldId id="428" r:id="rId89"/>
    <p:sldId id="435" r:id="rId90"/>
    <p:sldId id="449" r:id="rId91"/>
    <p:sldId id="438" r:id="rId92"/>
    <p:sldId id="459" r:id="rId93"/>
    <p:sldId id="431" r:id="rId94"/>
    <p:sldId id="310" r:id="rId95"/>
  </p:sldIdLst>
  <p:sldSz cx="12192000" cy="6858000"/>
  <p:notesSz cx="9926638" cy="6797675"/>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8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slide" Target="slides/slide4.xml"/><Relationship Id="rId84" Type="http://schemas.openxmlformats.org/officeDocument/2006/relationships/slide" Target="slides/slide20.xml"/><Relationship Id="rId89" Type="http://schemas.openxmlformats.org/officeDocument/2006/relationships/slide" Target="slides/slide25.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slide" Target="slides/slide10.xml"/><Relationship Id="rId79" Type="http://schemas.openxmlformats.org/officeDocument/2006/relationships/slide" Target="slides/slide15.xml"/><Relationship Id="rId5" Type="http://schemas.openxmlformats.org/officeDocument/2006/relationships/customXml" Target="../customXml/item5.xml"/><Relationship Id="rId90" Type="http://schemas.openxmlformats.org/officeDocument/2006/relationships/slide" Target="slides/slide26.xml"/><Relationship Id="rId95" Type="http://schemas.openxmlformats.org/officeDocument/2006/relationships/slide" Target="slides/slide31.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slideMaster" Target="slideMasters/slideMaster1.xml"/><Relationship Id="rId69" Type="http://schemas.openxmlformats.org/officeDocument/2006/relationships/slide" Target="slides/slide5.xml"/><Relationship Id="rId80" Type="http://schemas.openxmlformats.org/officeDocument/2006/relationships/slide" Target="slides/slide16.xml"/><Relationship Id="rId85" Type="http://schemas.openxmlformats.org/officeDocument/2006/relationships/slide" Target="slides/slide21.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slide" Target="slides/slide3.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 Target="slides/slide6.xml"/><Relationship Id="rId75" Type="http://schemas.openxmlformats.org/officeDocument/2006/relationships/slide" Target="slides/slide11.xml"/><Relationship Id="rId83" Type="http://schemas.openxmlformats.org/officeDocument/2006/relationships/slide" Target="slides/slide19.xml"/><Relationship Id="rId88" Type="http://schemas.openxmlformats.org/officeDocument/2006/relationships/slide" Target="slides/slide24.xml"/><Relationship Id="rId91" Type="http://schemas.openxmlformats.org/officeDocument/2006/relationships/slide" Target="slides/slide2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slide" Target="slides/slide1.xml"/><Relationship Id="rId73" Type="http://schemas.openxmlformats.org/officeDocument/2006/relationships/slide" Target="slides/slide9.xml"/><Relationship Id="rId78" Type="http://schemas.openxmlformats.org/officeDocument/2006/relationships/slide" Target="slides/slide14.xml"/><Relationship Id="rId81" Type="http://schemas.openxmlformats.org/officeDocument/2006/relationships/slide" Target="slides/slide17.xml"/><Relationship Id="rId86" Type="http://schemas.openxmlformats.org/officeDocument/2006/relationships/slide" Target="slides/slide22.xml"/><Relationship Id="rId94" Type="http://schemas.openxmlformats.org/officeDocument/2006/relationships/slide" Target="slides/slide3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12.xml"/><Relationship Id="rId97"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slide" Target="slides/slide7.xml"/><Relationship Id="rId92" Type="http://schemas.openxmlformats.org/officeDocument/2006/relationships/slide" Target="slides/slide28.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slide" Target="slides/slide2.xml"/><Relationship Id="rId87" Type="http://schemas.openxmlformats.org/officeDocument/2006/relationships/slide" Target="slides/slide23.xml"/><Relationship Id="rId61" Type="http://schemas.openxmlformats.org/officeDocument/2006/relationships/customXml" Target="../customXml/item61.xml"/><Relationship Id="rId82" Type="http://schemas.openxmlformats.org/officeDocument/2006/relationships/slide" Target="slides/slide18.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slide" Target="slides/slide13.xml"/><Relationship Id="rId100"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8.xml"/><Relationship Id="rId93" Type="http://schemas.openxmlformats.org/officeDocument/2006/relationships/slide" Target="slides/slide29.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Borgström" userId="62d7a40d-0a0b-405d-9ca2-873826a83111" providerId="ADAL" clId="{193329EE-6C5B-4FAE-8445-A5144AC38400}"/>
    <pc:docChg chg="custSel modSld">
      <pc:chgData name="Anna Borgström" userId="62d7a40d-0a0b-405d-9ca2-873826a83111" providerId="ADAL" clId="{193329EE-6C5B-4FAE-8445-A5144AC38400}" dt="2026-02-12T13:55:35.314" v="0" actId="478"/>
      <pc:docMkLst>
        <pc:docMk/>
      </pc:docMkLst>
      <pc:sldChg chg="delSp mod">
        <pc:chgData name="Anna Borgström" userId="62d7a40d-0a0b-405d-9ca2-873826a83111" providerId="ADAL" clId="{193329EE-6C5B-4FAE-8445-A5144AC38400}" dt="2026-02-12T13:55:35.314" v="0" actId="478"/>
        <pc:sldMkLst>
          <pc:docMk/>
          <pc:sldMk cId="245634090" sldId="453"/>
        </pc:sldMkLst>
        <pc:spChg chg="del">
          <ac:chgData name="Anna Borgström" userId="62d7a40d-0a0b-405d-9ca2-873826a83111" providerId="ADAL" clId="{193329EE-6C5B-4FAE-8445-A5144AC38400}" dt="2026-02-12T13:55:35.314" v="0" actId="478"/>
          <ac:spMkLst>
            <pc:docMk/>
            <pc:sldMk cId="245634090" sldId="453"/>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89729F35-2E60-4D6F-A538-578B14DD29D5}" type="datetimeFigureOut">
              <a:rPr lang="en-US" smtClean="0"/>
              <a:t>2/12/2026</a:t>
            </a:fld>
            <a:endParaRPr lang="en-US"/>
          </a:p>
        </p:txBody>
      </p:sp>
      <p:sp>
        <p:nvSpPr>
          <p:cNvPr id="4" name="Slide Image Placehold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9EB6F7C9-9B8C-4D54-997D-BD1C12BA7F5E}" type="slidenum">
              <a:rPr lang="en-US" smtClean="0"/>
              <a:t>‹#›</a:t>
            </a:fld>
            <a:endParaRPr lang="en-US"/>
          </a:p>
        </p:txBody>
      </p:sp>
    </p:spTree>
    <p:extLst>
      <p:ext uri="{BB962C8B-B14F-4D97-AF65-F5344CB8AC3E}">
        <p14:creationId xmlns:p14="http://schemas.microsoft.com/office/powerpoint/2010/main" val="3123982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296AD-4EF4-EF7F-0440-D70C537A8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6001C-3150-9428-82EE-7278C964B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08ADF-494E-C366-06C2-D996B1E21C6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A955FBD3-716A-DE48-4863-C39CE696E3EF}"/>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F4008FB0-120C-47DB-ADEF-3AD88559D55E}"/>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8897BA77-9C90-59C1-DD54-CD426EC8CCFD}"/>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49DA4084-7AB6-9A2C-EA6B-5AE6A439D746}"/>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364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A8C0A-49A7-2291-BECC-66768D626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C6E47-2887-7626-786B-489A63FEC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B5D60-2131-98E9-333D-E8A17B52EA2D}"/>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1E16416-BB47-44EE-A9B5-AD15DD36C280}"/>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5D77D35F-C852-2B88-B618-E1F065DDA060}"/>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4FA1C707-51E9-97E1-063B-6B4CC6AB42C9}"/>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26B14500-D743-3B06-44BD-A8FE26049F22}"/>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8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6F35F-E976-1F1E-74E0-0F52864EB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FB9E8-881A-F202-4872-51A2CECBA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556E8-0A73-189A-672C-96A11726A167}"/>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B7F5B6DD-E034-A1D1-631F-28589AFB2CB5}"/>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AA9D71AE-3321-42BC-3917-121D1A58407A}"/>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FCFE73EE-E184-169E-DF5B-9A9CB48BB263}"/>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D1751A05-48DE-F5EE-CE17-F2A5B441596E}"/>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824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C3379-B355-213B-2D11-5784D64FE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14326-416B-99C5-1F8D-AC23A9366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04139-4285-89DE-ED11-BB6A865F47B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34F6821-8C29-A74D-84F4-EFA475F036D2}"/>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3099A344-D416-7E2A-C3F2-F186ACEEDB73}"/>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0B279DED-74B9-3A54-45A1-804219B82207}"/>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7BF7D708-309B-8380-180A-78D13C0762C8}"/>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750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F1F0-7984-4B91-BE11-44AC1A09E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C433C-894F-B1C0-D249-89EEBA35E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B024C-0C66-2EDD-29FE-3BDFE3B5ECD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E8F97FB-804D-5ED9-C8CE-A8FFC6C9AEB7}"/>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0EEC250B-72CE-C94A-917B-AD00A6F6D951}"/>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9AF7AA1B-D9FB-9D11-B644-1ACDDCCDB9B8}"/>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758EAC2C-8B1B-B533-A312-9BE69B46008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28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983D-C4D3-28D8-E3C4-D7B5493ED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1BE95-F0B1-0A3E-ADDB-5157F8977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C19D6-68CD-CE41-0734-3C252B827092}"/>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DD53924-0382-76F7-0925-2126BDEA1D5B}"/>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9FD0E32E-58CF-7ADB-EE59-5C41D7C05AE9}"/>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FFCB8FF1-55D6-D7A7-E2D5-636FC161F8B2}"/>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E9E4C18E-E405-13E1-9EA4-30015FDAF0F8}"/>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958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ED4E8-4BD5-B377-351B-6E356C324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2674E-578B-FE40-D883-9F7E39E17F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BC1AE9-9E76-D7C2-2123-824F0E6DE5A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DF15EAA-30B5-3857-16ED-5BBD64F67C6F}"/>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CF76E1F6-72C9-55F9-21D5-7CACC7F311CF}"/>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33BC9F00-0AB3-E64D-AF67-3C3F01152D22}"/>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CBEE9F1F-0177-0526-144C-99C13CD69A14}"/>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129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23209-A5E9-381B-9F99-6EA0DBD7F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216FC-E82F-801D-79BD-FE5B7C933B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8C2A7C-2810-6481-578E-BCC1BF4CE862}"/>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F8B4CA9-C16F-F4A1-A9F0-5D3F3C9B6FAF}"/>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AA5EF958-8B25-6C32-817C-8B50F6271BA2}"/>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D19B072D-B8C3-1FB6-22F5-6F302867B90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0BAD7CAF-CF1C-4478-185D-716C4715D6F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87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00B5-EDCA-7266-4EA9-F31AC4D9B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7BC637-EF7B-5FFA-2197-FA41AEC88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F072E-AF45-DC8A-C622-F9369228EBFC}"/>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8D0F9F90-D43A-E35B-DF16-E5E3770EB68E}"/>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837F1922-563E-3A58-FFAE-2A01D1180B6E}"/>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E13518C3-4858-1FFC-E88B-71693E2A5D5F}"/>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7F0EA933-24C9-2CB3-DF9D-B3DFA5A5FF80}"/>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240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52FC-B9AA-5488-B312-82F44C1F1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1CE98-0369-6AA6-AF0A-3790410DD1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FC990-1FED-42A4-61CF-CC8DAE1C2D7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22B3E2B0-9F0D-5C6A-80C7-2EB0C5D51535}"/>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7B911D92-6A95-2034-1631-590A699045DA}"/>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95C2E435-7C27-1924-F302-F01AE4054742}"/>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58A60002-60DB-2F95-3C36-C18F0A271320}"/>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6410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5C771-097E-C290-14EB-C037F6186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C1002-6988-A07F-8D7A-2152FFF5D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BA837-A1CF-8C3D-0D9E-C29A981D31C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7E9E9FF-24F6-4916-FF7C-692AA9C54E5B}"/>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5C2937F8-637D-E61E-FE2F-E555E45F7599}"/>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9CCC38A4-FF28-7FEF-6F30-BE2A8C7CAD82}"/>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30212E43-6CE8-A5A1-8634-9FDCF89C460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321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42CB3-91BE-D240-56EE-A290A600A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ED87D-F299-DE06-21BE-72C0E12EB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20D42-847D-F90A-B132-9DD0A132D152}"/>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62A06DF-9EFA-5ED9-D7A2-7451B76EABF9}"/>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31AB36C0-0C11-4DE6-8B15-12D0C7E72076}"/>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25C59831-1A17-7220-72E2-28893EB30161}"/>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3A130B8B-D5CB-6C37-BE46-EECD45C5F6F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393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841E9-BF76-5208-C582-8D6C4570F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FEB6D-6B70-A9FE-8269-5A37DDB81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6C28AD-4D8F-F859-CB08-C610EDDA9E8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F85542E-66C1-BB03-CADB-A923225410CD}"/>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D20FA580-9EEF-8F39-C1E6-7C012B2E7B7C}"/>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086D926F-FC0E-FDA1-724F-34C58F98584A}"/>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B5A02825-443E-CE32-EAC5-0CFBD1A0C2D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568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6A142-07C4-3F89-8A19-46FCDC0B2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05EFF-1F0D-CB4C-D734-271CB694C9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8BA48-2A60-EE54-6B41-3C92043BBB6E}"/>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5DAEAC3-694B-688E-7E83-F57BDBAFDCFC}"/>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291A77EA-6BD2-FA63-A566-E9CD5060B17B}"/>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906C624E-0365-B7EA-F80F-ACB81A819B4C}"/>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C6E3D3EE-325D-5803-BBBE-DC0017373EAE}"/>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861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ECB12-5805-08C7-5F88-CBE26CE0C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2C96C-6241-E7F3-41CB-9039FCF7D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7C07B-CFD7-624E-A470-FCD4AF06F64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71BE3DC-AB67-6C1E-2421-93F392C303C9}"/>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6D381635-1F6B-24D8-D834-92F00871B0AA}"/>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16F2A145-BF28-E77A-2DA1-5971D6EED732}"/>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21DD82D5-DFD7-A811-2792-1EF268B4E98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520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5BE00-82BE-6169-FB1C-A2C8772F9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76C04-1EBA-0E56-2C98-17CBA71B02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3FE18-365F-A74B-7BFD-2B7809D92FC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4D85D1-EA5D-29D4-C41E-987B344B7020}"/>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EC8C34CE-F710-B96F-204E-01FF78B2BFD4}"/>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73ADDC02-549F-39BE-C701-AB344F4B030B}"/>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E90CCC93-D5AE-E081-DEA9-291CAC484130}"/>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336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9DF0F-73AE-C041-C997-F2CFD1E38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7A238-4BFF-8A1D-DD85-A6CDDAA26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386ECC-90EB-8A3E-8EA2-D30BECB7B40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689758D-F04B-DC2F-3BDD-F194738A72F2}"/>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0BF09BF9-2476-3015-42F5-7A8F6D275FB2}"/>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01D6C0C1-57B3-96A4-CE3B-E5C534A56D2C}"/>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C1201645-0CE4-25C5-FF13-12A3782EBFC5}"/>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008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5631A-F6A3-10C6-288E-67B65A5427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080E7-9074-EA33-3685-EB481FD69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884FF-D279-6C20-2CD2-2C799592DAF8}"/>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63853B9-4CF6-25C3-33D8-43F91082B3CA}"/>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B57B3686-12D7-D287-1FB1-E3C9D5C72ADA}"/>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4C8D3FFA-2A77-F6A1-C76B-34D524128A67}"/>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6B9F7863-77FC-F2B0-22A9-EDC8A646CB9B}"/>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72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557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02313-19C0-D5F9-4420-A7DDB876D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7BF91-B8DB-E037-CE47-D09BE524F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C1CB0-CEEE-15CF-7575-552511D7511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D23D7B2-8C47-65E0-0D1C-08536B817427}"/>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003AA046-BF85-0BE9-BE4E-ED06131CC9EB}"/>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218C57D9-9C6A-C51F-1E7D-EBD9E0450CFE}"/>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F3395A4C-2157-3061-F2F9-55734395C3C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393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499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3391C-5E79-5993-2CA5-8AF01D1FE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686C2-824E-52D1-10CE-5C162C554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B1EB9-8985-62E9-13A1-6DB7EAC955D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2C95B994-D26E-302A-2F23-8E3ACB710990}"/>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2FCC5A00-DA1A-8A87-BCF3-5AA2E59795D7}"/>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2DA01229-2481-68A9-22AC-5D1135E91479}"/>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8D0C5059-0CA8-831B-0A61-92766407284F}"/>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372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36E4-0AC7-2E06-FB49-B52A72C73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F4913-99A8-5400-C4C8-3FFEB45BF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B3F07-E5BE-D43C-30D1-1090DD9688D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02F6DA4-CD14-01D5-37EB-76C5E6147B90}"/>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B5C709F0-A32F-7D96-6FB3-CD99ADCAAD9E}"/>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E58656C6-DC48-C102-70F0-582AD127633A}"/>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B7D49D4A-F42B-ABF3-4A69-D09FB1F119DE}"/>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789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499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A9F6A-4D6D-FCF9-45E7-7FB3E4BDA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E43A1-9AA7-297D-4B8E-C72899B83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CBE25-79D4-E6BC-6F69-EF1AC06673A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9FF5E99-1867-D612-0048-1C800C00175A}"/>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C74CC1D1-44DF-DE3C-12ED-7AED38FA965D}"/>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9580D318-CE1C-2181-0468-E69120B81DFB}"/>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272DC229-D56F-2C53-316D-19FAB79ADF6F}"/>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065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B490A-656F-B95C-E595-E15D4EC98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50CF5-E96E-1A4C-BF14-DDB0E3EA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3FFBF-5F9D-71F8-A247-3C4B04C8E13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E013C3F-40FD-2B78-FFA4-52D6A6EE0837}"/>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65D0129F-FB52-390E-D377-1A24BEABB805}"/>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7A8E8668-291E-ED75-8313-1C4900C94C79}"/>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E0B89A21-6A6D-500A-572C-D2EA749C6AB9}"/>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646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62830-CC46-B334-C1B0-374E84CAA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B057E-A3DB-7884-BA7B-5AC79C807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FFE9C-CB27-EDCD-4FD2-9598BEB52BB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66EC1B7E-1229-1E38-49CC-9F5B46642466}"/>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B52FC3C5-1527-CD45-DBD7-DC69E6A8C31A}"/>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C77D8792-19E7-3DCD-000D-85BB5762E278}"/>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2BE4ACD1-F49E-F802-E55A-D79366462A9D}"/>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059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82749-D33F-25B3-AA89-6E28E846E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D7C2E-B151-F038-1658-72AA03A0F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389C3-2AE7-D3C2-FDC5-4EED22BD1D0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BF26C62E-D004-7039-978B-2B34311F1038}"/>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a:extLst>
              <a:ext uri="{FF2B5EF4-FFF2-40B4-BE49-F238E27FC236}">
                <a16:creationId xmlns:a16="http://schemas.microsoft.com/office/drawing/2014/main" id="{3A5830D6-A281-94AE-EB26-CA3ED730ECF6}"/>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a:extLst>
              <a:ext uri="{FF2B5EF4-FFF2-40B4-BE49-F238E27FC236}">
                <a16:creationId xmlns:a16="http://schemas.microsoft.com/office/drawing/2014/main" id="{0CA71404-A6A9-CBB3-5DA1-B3543537BC84}"/>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a:extLst>
              <a:ext uri="{FF2B5EF4-FFF2-40B4-BE49-F238E27FC236}">
                <a16:creationId xmlns:a16="http://schemas.microsoft.com/office/drawing/2014/main" id="{18467B58-57BF-16CA-DC51-59B1F6965196}"/>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975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83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69D80-6000-40B4-951E-994A94A2B9B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5169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437B-119A-4373-AD04-523537E90B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20081-0A3C-47BC-AFB0-BE433C5CE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C5CC06-1AAB-4459-AE92-796E98A273EC}"/>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9C8D298D-4F6B-4902-8D09-A7F09B63DB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CF595E-B92D-445E-AE13-EAA79EFA40A1}"/>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339520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8114-0830-4916-B344-3196E40C8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44C9BA-6ACA-4B94-9247-6864991329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37517E-75C3-4D65-9DB6-0CCF2CFFC036}"/>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1079D5D1-F5C1-498D-8B03-BF35D8C0D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414B8-C911-4CED-8F3E-D9047C01B0EA}"/>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199277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168D6-909F-4786-9A7F-DB8834CB45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F1E203-9B97-4E2B-BDA2-27533D2316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DAA09F-43F9-49ED-A590-5EBCC259CE6A}"/>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0E29754D-182B-43F1-A2BD-33C8436FB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AA6057-29F5-4BF2-B9BA-B2259E4CCDFD}"/>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3401122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547BE-464B-4C4E-818C-1C10AA00F0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FDFB2E-9A27-4E3D-866F-9D6C78B828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0AD9B8-298B-4FC2-A650-C611A942AB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35D004-FBE6-40E4-9456-B349B7D84576}"/>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6" name="Footer Placeholder 5">
            <a:extLst>
              <a:ext uri="{FF2B5EF4-FFF2-40B4-BE49-F238E27FC236}">
                <a16:creationId xmlns:a16="http://schemas.microsoft.com/office/drawing/2014/main" id="{C822D869-D6A3-4F72-BF26-A2F604359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3FCB45-371A-4F4E-9AC8-B3DF143B37FA}"/>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4002954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23C4-4F8D-44C5-BE14-39381FFE93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BF752A-1FE6-4A44-BF2B-DCE23D9121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A97F27-F96F-46D9-ACE4-1A5F7E6C7C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5B18A2-926C-491B-8720-B9883C5FE5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485BB5-C5E6-4C64-A68D-5184397652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2F3F65-26E9-4B9B-AA7F-9F153A2AC907}"/>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8" name="Footer Placeholder 7">
            <a:extLst>
              <a:ext uri="{FF2B5EF4-FFF2-40B4-BE49-F238E27FC236}">
                <a16:creationId xmlns:a16="http://schemas.microsoft.com/office/drawing/2014/main" id="{F61A80B7-F85A-4E05-8C8B-3A9EEF4D83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1F1C3A-1E88-458E-A577-BCBA7E974C33}"/>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2407488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9BD9-5C49-44CC-9AF4-DF6ECBFE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6AFEDF-0690-4414-890B-882D62FCF36E}"/>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4" name="Footer Placeholder 3">
            <a:extLst>
              <a:ext uri="{FF2B5EF4-FFF2-40B4-BE49-F238E27FC236}">
                <a16:creationId xmlns:a16="http://schemas.microsoft.com/office/drawing/2014/main" id="{3C6599C0-0D66-4346-BA1E-D88250D221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7F8B03-2B3A-40B2-AA9C-5A212A87BA01}"/>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3538364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6AA7AE-9A78-4433-833A-6839B3414F97}"/>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3" name="Footer Placeholder 2">
            <a:extLst>
              <a:ext uri="{FF2B5EF4-FFF2-40B4-BE49-F238E27FC236}">
                <a16:creationId xmlns:a16="http://schemas.microsoft.com/office/drawing/2014/main" id="{998320A2-0C76-4912-AF7A-F0477E154A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19F51B-B0DE-462C-B129-5FBBA3521A0B}"/>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124535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8B07-92B2-491A-AC20-6544553CA7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3228ED-6CCA-4DD8-AD00-F0B7D2CDC7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989854-C726-4746-93E4-41EE16935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3793E0-69D4-46B4-8F88-0A3BEF675055}"/>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6" name="Footer Placeholder 5">
            <a:extLst>
              <a:ext uri="{FF2B5EF4-FFF2-40B4-BE49-F238E27FC236}">
                <a16:creationId xmlns:a16="http://schemas.microsoft.com/office/drawing/2014/main" id="{C00B624F-6854-4E51-8622-65BF055C95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8637C0-A31E-434F-8EAE-6AE573A9B5C9}"/>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1373177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2D9A-C99F-486C-ACD7-B81A446086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C7C87C-5B83-461A-B890-C95A18CE31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A4DE0A-DE0E-4C4E-9B92-43B681ADD8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BCCEE-E0F4-44D9-8472-BC690C01CBF9}"/>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6" name="Footer Placeholder 5">
            <a:extLst>
              <a:ext uri="{FF2B5EF4-FFF2-40B4-BE49-F238E27FC236}">
                <a16:creationId xmlns:a16="http://schemas.microsoft.com/office/drawing/2014/main" id="{8AD6A7A6-3C4E-4CF3-91E8-107C1685DE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6AB3E-9B89-4D47-974E-CD717DEFF8C8}"/>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196856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0184-1FD1-4036-BF26-9C8D17AFE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D9876D-023B-4526-A644-5C4C5497C9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3F85F-F9EC-4E02-AAED-2516D1F9A3AD}"/>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AA97FD89-C950-4711-B828-95C0900221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B8B9E2-7645-419C-8763-562A97F67BBF}"/>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172966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69CD65-670C-43A4-8303-EB7B722FC8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F1A368-E186-4540-BFA5-9DF298E642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F20F37-9716-43A5-B654-0F892CB86002}"/>
              </a:ext>
            </a:extLst>
          </p:cNvPr>
          <p:cNvSpPr>
            <a:spLocks noGrp="1"/>
          </p:cNvSpPr>
          <p:nvPr>
            <p:ph type="dt" sz="half" idx="10"/>
          </p:nvPr>
        </p:nvSpPr>
        <p:spPr/>
        <p:txBody>
          <a:body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642EF225-6ACE-4771-BC3E-C41BBFE29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A5611C-58E6-4095-9FB4-83FEB646F8A0}"/>
              </a:ext>
            </a:extLst>
          </p:cNvPr>
          <p:cNvSpPr>
            <a:spLocks noGrp="1"/>
          </p:cNvSpPr>
          <p:nvPr>
            <p:ph type="sldNum" sz="quarter" idx="12"/>
          </p:nvPr>
        </p:nvSpPr>
        <p:spPr/>
        <p:txBody>
          <a:bodyPr/>
          <a:lstStyle/>
          <a:p>
            <a:fld id="{610443BA-DD73-4063-9E90-E2ED56D6F64B}" type="slidenum">
              <a:rPr lang="en-US" smtClean="0"/>
              <a:t>‹#›</a:t>
            </a:fld>
            <a:endParaRPr lang="en-US"/>
          </a:p>
        </p:txBody>
      </p:sp>
    </p:spTree>
    <p:extLst>
      <p:ext uri="{BB962C8B-B14F-4D97-AF65-F5344CB8AC3E}">
        <p14:creationId xmlns:p14="http://schemas.microsoft.com/office/powerpoint/2010/main" val="279639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f4f535f-6b57-4209-98d1-e2e9f32230db">
    <p:spTree>
      <p:nvGrpSpPr>
        <p:cNvPr id="1" name=""/>
        <p:cNvGrpSpPr/>
        <p:nvPr/>
      </p:nvGrpSpPr>
      <p:grpSpPr>
        <a:xfrm>
          <a:off x="0" y="0"/>
          <a:ext cx="0" cy="0"/>
          <a:chOff x="0" y="0"/>
          <a:chExt cx="0" cy="0"/>
        </a:xfrm>
      </p:grpSpPr>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0" bIns="0" numCol="1" anchor="t" anchorCtr="0" compatLnSpc="1">
            <a:prstTxWarp prst="textNoShape">
              <a:avLst/>
            </a:prstTxWarp>
            <a:noAutofit/>
          </a:bodyPr>
          <a:lstStyle>
            <a:lvl1pPr>
              <a:defRPr/>
            </a:lvl1pPr>
          </a:lstStyle>
          <a:p>
            <a:pPr lvl="0"/>
            <a:r>
              <a:rPr lang="en-GB"/>
              <a:t>Slide title, Ericsson Hilda Light 40pt, Ericsson Black, max 2-lines</a:t>
            </a:r>
          </a:p>
        </p:txBody>
      </p:sp>
      <p:sp>
        <p:nvSpPr>
          <p:cNvPr id="3" name="txtfooterCopy" descr="{&#10; &quot;SkabelonDesign&quot;: {&#10; &quot;textualValue&quot;: &quot;&lt;key1/&gt;&quot;,&#10; &quot;bindingCollection&quot;: {&#10; &quot;key1&quot;: {&quot;SkabelonDesign&quot;:{&quot;type&quot;:&quot;Text&quot;,&quot;binding&quot;:&quot;Module.FooterText&quot;}}&#10; }&#10; }&#10;}">
            <a:extLst>
              <a:ext uri="{FF2B5EF4-FFF2-40B4-BE49-F238E27FC236}">
                <a16:creationId xmlns:a16="http://schemas.microsoft.com/office/drawing/2014/main" id="{C44ECCE6-4D94-443E-8C20-CA233A5C0572}"/>
              </a:ext>
            </a:extLst>
          </p:cNvPr>
          <p:cNvSpPr txBox="1"/>
          <p:nvPr userDrawn="1"/>
        </p:nvSpPr>
        <p:spPr>
          <a:xfrm>
            <a:off x="396000" y="6524625"/>
            <a:ext cx="65" cy="123111"/>
          </a:xfrm>
          <a:prstGeom prst="rect">
            <a:avLst/>
          </a:prstGeom>
          <a:noFill/>
        </p:spPr>
        <p:txBody>
          <a:bodyPr vert="horz" wrap="none" lIns="0" tIns="0" rIns="0" bIns="0" rtlCol="0">
            <a:spAutoFit/>
          </a:bodyPr>
          <a:lstStyle/>
          <a:p>
            <a:pPr marL="0" indent="0" algn="l">
              <a:buFontTx/>
              <a:buNone/>
            </a:pPr>
            <a:endParaRPr lang="en-GB" sz="800" b="0" i="0" u="none">
              <a:solidFill>
                <a:srgbClr val="1A1816"/>
              </a:solidFill>
              <a:latin typeface="+mn-lt"/>
            </a:endParaRPr>
          </a:p>
        </p:txBody>
      </p:sp>
      <p:sp>
        <p:nvSpPr>
          <p:cNvPr id="5" name="FirstDividerHider">
            <a:extLst>
              <a:ext uri="{FF2B5EF4-FFF2-40B4-BE49-F238E27FC236}">
                <a16:creationId xmlns:a16="http://schemas.microsoft.com/office/drawing/2014/main" id="{CA0A38D4-B093-4CE6-9935-648A137BFECE}"/>
              </a:ext>
            </a:extLst>
          </p:cNvPr>
          <p:cNvSpPr/>
          <p:nvPr userDrawn="1"/>
        </p:nvSpPr>
        <p:spPr bwMode="auto">
          <a:xfrm>
            <a:off x="396000" y="6408751"/>
            <a:ext cx="79513" cy="262393"/>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72000" tIns="36000" rIns="73152" bIns="36576" numCol="1" spcCol="0" rtlCol="0" fromWordArt="0" anchor="t" anchorCtr="0" forceAA="0" compatLnSpc="1">
            <a:prstTxWarp prst="textNoShape">
              <a:avLst/>
            </a:prstTxWarp>
            <a:noAutofit/>
          </a:bodyPr>
          <a:lstStyle/>
          <a:p>
            <a:pPr marL="357188" marR="0" indent="-357188" algn="l" defTabSz="914400" rtl="0" eaLnBrk="1" fontAlgn="base" latinLnBrk="0" hangingPunct="1">
              <a:lnSpc>
                <a:spcPct val="100000"/>
              </a:lnSpc>
              <a:spcBef>
                <a:spcPts val="300"/>
              </a:spcBef>
              <a:spcAft>
                <a:spcPct val="0"/>
              </a:spcAft>
              <a:buClrTx/>
              <a:buSzTx/>
              <a:buFont typeface="Ericsson Hilda" panose="00000500000000000000" pitchFamily="2" charset="0"/>
              <a:buChar char="—"/>
              <a:tabLst/>
            </a:pPr>
            <a:endParaRPr kumimoji="0" lang="en-GB" sz="2000" b="0" i="0" u="none" strike="noStrike" cap="none" normalizeH="0" baseline="0" err="1">
              <a:ln>
                <a:noFill/>
              </a:ln>
              <a:solidFill>
                <a:schemeClr val="bg1"/>
              </a:solidFill>
              <a:effectLst/>
              <a:latin typeface="+mn-lt"/>
            </a:endParaRPr>
          </a:p>
        </p:txBody>
      </p:sp>
    </p:spTree>
    <p:extLst>
      <p:ext uri="{BB962C8B-B14F-4D97-AF65-F5344CB8AC3E}">
        <p14:creationId xmlns:p14="http://schemas.microsoft.com/office/powerpoint/2010/main" val="1795897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0f4f535f-6b57-4209-98d1-e2e9f32230db">
    <p:spTree>
      <p:nvGrpSpPr>
        <p:cNvPr id="1" name=""/>
        <p:cNvGrpSpPr/>
        <p:nvPr/>
      </p:nvGrpSpPr>
      <p:grpSpPr>
        <a:xfrm>
          <a:off x="0" y="0"/>
          <a:ext cx="0" cy="0"/>
          <a:chOff x="0" y="0"/>
          <a:chExt cx="0" cy="0"/>
        </a:xfrm>
      </p:grpSpPr>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0" bIns="0" numCol="1" anchor="t" anchorCtr="0" compatLnSpc="1">
            <a:prstTxWarp prst="textNoShape">
              <a:avLst/>
            </a:prstTxWarp>
            <a:noAutofit/>
          </a:bodyPr>
          <a:lstStyle>
            <a:lvl1pPr>
              <a:defRPr/>
            </a:lvl1pPr>
          </a:lstStyle>
          <a:p>
            <a:pPr lvl="0"/>
            <a:r>
              <a:rPr lang="en-GB"/>
              <a:t>Slide title, Ericsson Hilda Light 40pt, Ericsson Black, max 2-lines</a:t>
            </a:r>
          </a:p>
        </p:txBody>
      </p:sp>
      <p:sp>
        <p:nvSpPr>
          <p:cNvPr id="3" name="txtfooterCopy" descr="{&#10; &quot;SkabelonDesign&quot;: {&#10; &quot;textualValue&quot;: &quot;&lt;key1/&gt;&quot;,&#10; &quot;bindingCollection&quot;: {&#10; &quot;key1&quot;: {&quot;SkabelonDesign&quot;:{&quot;type&quot;:&quot;Text&quot;,&quot;binding&quot;:&quot;Module.FooterText&quot;}}&#10; }&#10; }&#10;}">
            <a:extLst>
              <a:ext uri="{FF2B5EF4-FFF2-40B4-BE49-F238E27FC236}">
                <a16:creationId xmlns:a16="http://schemas.microsoft.com/office/drawing/2014/main" id="{C44ECCE6-4D94-443E-8C20-CA233A5C0572}"/>
              </a:ext>
            </a:extLst>
          </p:cNvPr>
          <p:cNvSpPr txBox="1"/>
          <p:nvPr userDrawn="1"/>
        </p:nvSpPr>
        <p:spPr>
          <a:xfrm>
            <a:off x="396000" y="6524625"/>
            <a:ext cx="65" cy="123111"/>
          </a:xfrm>
          <a:prstGeom prst="rect">
            <a:avLst/>
          </a:prstGeom>
          <a:noFill/>
        </p:spPr>
        <p:txBody>
          <a:bodyPr vert="horz" wrap="none" lIns="0" tIns="0" rIns="0" bIns="0" rtlCol="0">
            <a:spAutoFit/>
          </a:bodyPr>
          <a:lstStyle/>
          <a:p>
            <a:pPr marL="0" indent="0" algn="l">
              <a:buFontTx/>
              <a:buNone/>
            </a:pPr>
            <a:endParaRPr lang="en-GB" sz="800" b="0" i="0" u="none">
              <a:solidFill>
                <a:srgbClr val="1A1816"/>
              </a:solidFill>
              <a:latin typeface="+mn-lt"/>
            </a:endParaRPr>
          </a:p>
        </p:txBody>
      </p:sp>
      <p:sp>
        <p:nvSpPr>
          <p:cNvPr id="5" name="FirstDividerHider">
            <a:extLst>
              <a:ext uri="{FF2B5EF4-FFF2-40B4-BE49-F238E27FC236}">
                <a16:creationId xmlns:a16="http://schemas.microsoft.com/office/drawing/2014/main" id="{CA0A38D4-B093-4CE6-9935-648A137BFECE}"/>
              </a:ext>
            </a:extLst>
          </p:cNvPr>
          <p:cNvSpPr/>
          <p:nvPr userDrawn="1"/>
        </p:nvSpPr>
        <p:spPr bwMode="auto">
          <a:xfrm>
            <a:off x="396000" y="6408751"/>
            <a:ext cx="79513" cy="262393"/>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72000" tIns="36000" rIns="73152" bIns="36576" numCol="1" spcCol="0" rtlCol="0" fromWordArt="0" anchor="t" anchorCtr="0" forceAA="0" compatLnSpc="1">
            <a:prstTxWarp prst="textNoShape">
              <a:avLst/>
            </a:prstTxWarp>
            <a:noAutofit/>
          </a:bodyPr>
          <a:lstStyle/>
          <a:p>
            <a:pPr marL="357188" marR="0" indent="-357188" algn="l" defTabSz="914400" rtl="0" eaLnBrk="1" fontAlgn="base" latinLnBrk="0" hangingPunct="1">
              <a:lnSpc>
                <a:spcPct val="100000"/>
              </a:lnSpc>
              <a:spcBef>
                <a:spcPts val="300"/>
              </a:spcBef>
              <a:spcAft>
                <a:spcPct val="0"/>
              </a:spcAft>
              <a:buClrTx/>
              <a:buSzTx/>
              <a:buFont typeface="Ericsson Hilda" panose="00000500000000000000" pitchFamily="2" charset="0"/>
              <a:buChar char="—"/>
              <a:tabLst/>
            </a:pPr>
            <a:endParaRPr kumimoji="0" lang="en-GB" sz="2000" b="0" i="0" u="none" strike="noStrike" cap="none" normalizeH="0" baseline="0" err="1">
              <a:ln>
                <a:noFill/>
              </a:ln>
              <a:solidFill>
                <a:schemeClr val="bg1"/>
              </a:solidFill>
              <a:effectLst/>
              <a:latin typeface="+mn-lt"/>
            </a:endParaRPr>
          </a:p>
        </p:txBody>
      </p:sp>
    </p:spTree>
    <p:extLst>
      <p:ext uri="{BB962C8B-B14F-4D97-AF65-F5344CB8AC3E}">
        <p14:creationId xmlns:p14="http://schemas.microsoft.com/office/powerpoint/2010/main" val="1495994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0f4f535f-6b57-4209-98d1-e2e9f32230db">
    <p:spTree>
      <p:nvGrpSpPr>
        <p:cNvPr id="1" name=""/>
        <p:cNvGrpSpPr/>
        <p:nvPr/>
      </p:nvGrpSpPr>
      <p:grpSpPr>
        <a:xfrm>
          <a:off x="0" y="0"/>
          <a:ext cx="0" cy="0"/>
          <a:chOff x="0" y="0"/>
          <a:chExt cx="0" cy="0"/>
        </a:xfrm>
      </p:grpSpPr>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0" bIns="0" numCol="1" anchor="t" anchorCtr="0" compatLnSpc="1">
            <a:prstTxWarp prst="textNoShape">
              <a:avLst/>
            </a:prstTxWarp>
            <a:noAutofit/>
          </a:bodyPr>
          <a:lstStyle>
            <a:lvl1pPr>
              <a:defRPr/>
            </a:lvl1pPr>
          </a:lstStyle>
          <a:p>
            <a:pPr lvl="0"/>
            <a:r>
              <a:rPr lang="en-GB"/>
              <a:t>Slide title, Ericsson Hilda Light 40pt, Ericsson Black, max 2-lines</a:t>
            </a:r>
          </a:p>
        </p:txBody>
      </p:sp>
      <p:sp>
        <p:nvSpPr>
          <p:cNvPr id="3" name="txtfooterCopy" descr="{&#10; &quot;SkabelonDesign&quot;: {&#10; &quot;textualValue&quot;: &quot;&lt;key1/&gt;&quot;,&#10; &quot;bindingCollection&quot;: {&#10; &quot;key1&quot;: {&quot;SkabelonDesign&quot;:{&quot;type&quot;:&quot;Text&quot;,&quot;binding&quot;:&quot;Module.FooterText&quot;}}&#10; }&#10; }&#10;}">
            <a:extLst>
              <a:ext uri="{FF2B5EF4-FFF2-40B4-BE49-F238E27FC236}">
                <a16:creationId xmlns:a16="http://schemas.microsoft.com/office/drawing/2014/main" id="{C44ECCE6-4D94-443E-8C20-CA233A5C0572}"/>
              </a:ext>
            </a:extLst>
          </p:cNvPr>
          <p:cNvSpPr txBox="1"/>
          <p:nvPr userDrawn="1"/>
        </p:nvSpPr>
        <p:spPr>
          <a:xfrm>
            <a:off x="396000" y="6524625"/>
            <a:ext cx="65" cy="123111"/>
          </a:xfrm>
          <a:prstGeom prst="rect">
            <a:avLst/>
          </a:prstGeom>
          <a:noFill/>
        </p:spPr>
        <p:txBody>
          <a:bodyPr vert="horz" wrap="none" lIns="0" tIns="0" rIns="0" bIns="0" rtlCol="0">
            <a:spAutoFit/>
          </a:bodyPr>
          <a:lstStyle/>
          <a:p>
            <a:pPr marL="0" indent="0" algn="l">
              <a:buFontTx/>
              <a:buNone/>
            </a:pPr>
            <a:endParaRPr lang="en-GB" sz="800" b="0" i="0" u="none">
              <a:solidFill>
                <a:srgbClr val="1A1816"/>
              </a:solidFill>
              <a:latin typeface="+mn-lt"/>
            </a:endParaRPr>
          </a:p>
        </p:txBody>
      </p:sp>
      <p:sp>
        <p:nvSpPr>
          <p:cNvPr id="5" name="FirstDividerHider">
            <a:extLst>
              <a:ext uri="{FF2B5EF4-FFF2-40B4-BE49-F238E27FC236}">
                <a16:creationId xmlns:a16="http://schemas.microsoft.com/office/drawing/2014/main" id="{CA0A38D4-B093-4CE6-9935-648A137BFECE}"/>
              </a:ext>
            </a:extLst>
          </p:cNvPr>
          <p:cNvSpPr/>
          <p:nvPr userDrawn="1"/>
        </p:nvSpPr>
        <p:spPr bwMode="auto">
          <a:xfrm>
            <a:off x="396000" y="6408751"/>
            <a:ext cx="79513" cy="262393"/>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72000" tIns="36000" rIns="73152" bIns="36576" numCol="1" spcCol="0" rtlCol="0" fromWordArt="0" anchor="t" anchorCtr="0" forceAA="0" compatLnSpc="1">
            <a:prstTxWarp prst="textNoShape">
              <a:avLst/>
            </a:prstTxWarp>
            <a:noAutofit/>
          </a:bodyPr>
          <a:lstStyle/>
          <a:p>
            <a:pPr marL="357188" marR="0" indent="-357188" algn="l" defTabSz="914400" rtl="0" eaLnBrk="1" fontAlgn="base" latinLnBrk="0" hangingPunct="1">
              <a:lnSpc>
                <a:spcPct val="100000"/>
              </a:lnSpc>
              <a:spcBef>
                <a:spcPts val="300"/>
              </a:spcBef>
              <a:spcAft>
                <a:spcPct val="0"/>
              </a:spcAft>
              <a:buClrTx/>
              <a:buSzTx/>
              <a:buFont typeface="Ericsson Hilda" panose="00000500000000000000" pitchFamily="2" charset="0"/>
              <a:buChar char="—"/>
              <a:tabLst/>
            </a:pPr>
            <a:endParaRPr kumimoji="0" lang="en-GB" sz="2000" b="0" i="0" u="none" strike="noStrike" cap="none" normalizeH="0" baseline="0" err="1">
              <a:ln>
                <a:noFill/>
              </a:ln>
              <a:solidFill>
                <a:schemeClr val="bg1"/>
              </a:solidFill>
              <a:effectLst/>
              <a:latin typeface="+mn-lt"/>
            </a:endParaRPr>
          </a:p>
        </p:txBody>
      </p:sp>
    </p:spTree>
    <p:extLst>
      <p:ext uri="{BB962C8B-B14F-4D97-AF65-F5344CB8AC3E}">
        <p14:creationId xmlns:p14="http://schemas.microsoft.com/office/powerpoint/2010/main" val="39267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C49E1A-D583-4F08-808B-D51805B7DA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5425BF-CAE8-4511-9B8D-504736EB93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31909-657F-4538-8A72-F3621C2BE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D9342-6DD0-44C8-AB0F-3DA18201F389}" type="datetimeFigureOut">
              <a:rPr lang="en-US" smtClean="0"/>
              <a:t>2/12/2026</a:t>
            </a:fld>
            <a:endParaRPr lang="en-US"/>
          </a:p>
        </p:txBody>
      </p:sp>
      <p:sp>
        <p:nvSpPr>
          <p:cNvPr id="5" name="Footer Placeholder 4">
            <a:extLst>
              <a:ext uri="{FF2B5EF4-FFF2-40B4-BE49-F238E27FC236}">
                <a16:creationId xmlns:a16="http://schemas.microsoft.com/office/drawing/2014/main" id="{D2251216-519E-4428-AFF1-B92AC05077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EF0E63-2FE9-4E8C-A5DA-05EA338AD1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0443BA-DD73-4063-9E90-E2ED56D6F64B}" type="slidenum">
              <a:rPr lang="en-US" smtClean="0"/>
              <a:t>‹#›</a:t>
            </a:fld>
            <a:endParaRPr lang="en-US"/>
          </a:p>
        </p:txBody>
      </p:sp>
    </p:spTree>
    <p:extLst>
      <p:ext uri="{BB962C8B-B14F-4D97-AF65-F5344CB8AC3E}">
        <p14:creationId xmlns:p14="http://schemas.microsoft.com/office/powerpoint/2010/main" val="4222794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3" r:id="rId13"/>
    <p:sldLayoutId id="214748379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hyperlink" Target="https://eur02.safelinks.protection.outlook.com/?url=https%3A%2F%2Fwww.gallerikonstgarden.se%2F&amp;data=05%7C02%7Canna.borgstrom%40ericsson.com%7Cccbdea459c5140bfe90e08de51bc61be%7C92e84cebfbfd47abbe52080c6b87953f%7C0%7C0%7C639038066690604073%7CUnknown%7CTWFpbGZsb3d8eyJFbXB0eU1hcGkiOnRydWUsIlYiOiIwLjAuMDAwMCIsIlAiOiJXaW4zMiIsIkFOIjoiTWFpbCIsIldUIjoyfQ%3D%3D%7C0%7C%7C%7C&amp;sdata=j1nwAemJudfnbO7m5lLny5NZCr7wggObwqwQKa4rD6Y%3D&amp;reserved=0" TargetMode="External"/><Relationship Id="rId2" Type="http://schemas.openxmlformats.org/officeDocument/2006/relationships/customXml" Target="../../customXml/item5.xml"/><Relationship Id="rId1" Type="http://schemas.openxmlformats.org/officeDocument/2006/relationships/customXml" Target="../../customXml/item4.xml"/><Relationship Id="rId6" Type="http://schemas.openxmlformats.org/officeDocument/2006/relationships/hyperlink" Target="https://www.cugglas.se/about/" TargetMode="External"/><Relationship Id="rId5" Type="http://schemas.openxmlformats.org/officeDocument/2006/relationships/hyperlink" Target="https://carolineafugglas.se/carolines-konst/" TargetMode="External"/><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2.png"/><Relationship Id="rId5" Type="http://schemas.openxmlformats.org/officeDocument/2006/relationships/hyperlink" Target="https://eur02.safelinks.protection.outlook.com/?url=https%3A%2F%2Fwww.gallerikonstgarden.se%2F&amp;data=05%7C02%7Canna.borgstrom%40ericsson.com%7Cccbdea459c5140bfe90e08de51bc61be%7C92e84cebfbfd47abbe52080c6b87953f%7C0%7C0%7C639038066690604073%7CUnknown%7CTWFpbGZsb3d8eyJFbXB0eU1hcGkiOnRydWUsIlYiOiIwLjAuMDAwMCIsIlAiOiJXaW4zMiIsIkFOIjoiTWFpbCIsIldUIjoyfQ%3D%3D%7C0%7C%7C%7C&amp;sdata=j1nwAemJudfnbO7m5lLny5NZCr7wggObwqwQKa4rD6Y%3D&amp;reserved=0" TargetMode="External"/><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9.xml"/><Relationship Id="rId1" Type="http://schemas.openxmlformats.org/officeDocument/2006/relationships/customXml" Target="../../customXml/item8.xml"/><Relationship Id="rId6" Type="http://schemas.openxmlformats.org/officeDocument/2006/relationships/image" Target="../media/image3.png"/><Relationship Id="rId5" Type="http://schemas.openxmlformats.org/officeDocument/2006/relationships/hyperlink" Target="https://www.instagram.com/j.gerhardsson" TargetMode="Externa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customXml" Target="../../customXml/item11.xml"/><Relationship Id="rId1" Type="http://schemas.openxmlformats.org/officeDocument/2006/relationships/customXml" Target="../../customXml/item10.xml"/><Relationship Id="rId6" Type="http://schemas.openxmlformats.org/officeDocument/2006/relationships/hyperlink" Target="https://sv.wikipedia.org/wiki/G%C3%B6sta_Adrian-Nilsson" TargetMode="External"/><Relationship Id="rId5" Type="http://schemas.openxmlformats.org/officeDocument/2006/relationships/hyperlink" Target="https://www.jdsmithfineart.com/information/what-does-stamp-signed-mean#:~:text=What%20does%20it%20mean%20when,the%20signature%20to%20the%20work." TargetMode="Externa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13.xml"/><Relationship Id="rId1" Type="http://schemas.openxmlformats.org/officeDocument/2006/relationships/customXml" Target="../../customXml/item12.xml"/><Relationship Id="rId6" Type="http://schemas.openxmlformats.org/officeDocument/2006/relationships/image" Target="../media/image5.png"/><Relationship Id="rId5" Type="http://schemas.openxmlformats.org/officeDocument/2006/relationships/hyperlink" Target="https://zatswestin.se/" TargetMode="Externa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15.xml"/><Relationship Id="rId1" Type="http://schemas.openxmlformats.org/officeDocument/2006/relationships/customXml" Target="../../customXml/item14.xml"/><Relationship Id="rId6" Type="http://schemas.openxmlformats.org/officeDocument/2006/relationships/image" Target="../media/image6.png"/><Relationship Id="rId5" Type="http://schemas.openxmlformats.org/officeDocument/2006/relationships/hyperlink" Target="https://zatswestin.se/" TargetMode="External"/><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17.xml"/><Relationship Id="rId1" Type="http://schemas.openxmlformats.org/officeDocument/2006/relationships/customXml" Target="../../customXml/item16.xml"/><Relationship Id="rId6" Type="http://schemas.openxmlformats.org/officeDocument/2006/relationships/image" Target="../media/image7.png"/><Relationship Id="rId5" Type="http://schemas.openxmlformats.org/officeDocument/2006/relationships/hyperlink" Target="https://zatswestin.se/" TargetMode="Externa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8.png"/><Relationship Id="rId2" Type="http://schemas.openxmlformats.org/officeDocument/2006/relationships/customXml" Target="../../customXml/item19.xml"/><Relationship Id="rId1" Type="http://schemas.openxmlformats.org/officeDocument/2006/relationships/customXml" Target="../../customXml/item18.xml"/><Relationship Id="rId6" Type="http://schemas.openxmlformats.org/officeDocument/2006/relationships/hyperlink" Target="https://www.galleriart21.com/" TargetMode="External"/><Relationship Id="rId5" Type="http://schemas.openxmlformats.org/officeDocument/2006/relationships/hyperlink" Target="https://www.pasandstrom.se/" TargetMode="Externa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21.xml"/><Relationship Id="rId1" Type="http://schemas.openxmlformats.org/officeDocument/2006/relationships/customXml" Target="../../customXml/item20.xml"/><Relationship Id="rId6" Type="http://schemas.openxmlformats.org/officeDocument/2006/relationships/image" Target="../media/image9.png"/><Relationship Id="rId5" Type="http://schemas.openxmlformats.org/officeDocument/2006/relationships/hyperlink" Target="https://www.mrrichardryan.com/london-by-ryan" TargetMode="Externa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23.xml"/><Relationship Id="rId1" Type="http://schemas.openxmlformats.org/officeDocument/2006/relationships/customXml" Target="../../customXml/item22.xml"/><Relationship Id="rId6" Type="http://schemas.openxmlformats.org/officeDocument/2006/relationships/image" Target="../media/image10.png"/><Relationship Id="rId5" Type="http://schemas.openxmlformats.org/officeDocument/2006/relationships/hyperlink" Target="https://www.evabostrom.se/" TargetMode="Externa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1.png"/><Relationship Id="rId2" Type="http://schemas.openxmlformats.org/officeDocument/2006/relationships/customXml" Target="../../customXml/item25.xml"/><Relationship Id="rId1" Type="http://schemas.openxmlformats.org/officeDocument/2006/relationships/customXml" Target="../../customXml/item24.xml"/><Relationship Id="rId6" Type="http://schemas.openxmlformats.org/officeDocument/2006/relationships/hyperlink" Target="https://www.galleriart21.com/" TargetMode="External"/><Relationship Id="rId5" Type="http://schemas.openxmlformats.org/officeDocument/2006/relationships/hyperlink" Target="https://sv.wikipedia.org/wiki/Jonas_Lundh" TargetMode="Externa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2.xml"/><Relationship Id="rId7" Type="http://schemas.openxmlformats.org/officeDocument/2006/relationships/hyperlink" Target="https://www.galleriart21.com/" TargetMode="External"/><Relationship Id="rId2" Type="http://schemas.openxmlformats.org/officeDocument/2006/relationships/customXml" Target="../../customXml/item27.xml"/><Relationship Id="rId1" Type="http://schemas.openxmlformats.org/officeDocument/2006/relationships/customXml" Target="../../customXml/item26.xml"/><Relationship Id="rId6" Type="http://schemas.openxmlformats.org/officeDocument/2006/relationships/hyperlink" Target="https://en.wikipedia.org/wiki/Trompe-l%27%C5%93il" TargetMode="External"/><Relationship Id="rId5" Type="http://schemas.openxmlformats.org/officeDocument/2006/relationships/hyperlink" Target="http://www.fabricedevilleneuve.com/?m=main" TargetMode="Externa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3.png"/><Relationship Id="rId2" Type="http://schemas.openxmlformats.org/officeDocument/2006/relationships/customXml" Target="../../customXml/item29.xml"/><Relationship Id="rId1" Type="http://schemas.openxmlformats.org/officeDocument/2006/relationships/customXml" Target="../../customXml/item28.xml"/><Relationship Id="rId6" Type="http://schemas.openxmlformats.org/officeDocument/2006/relationships/hyperlink" Target="https://www.galleriart21.com/" TargetMode="External"/><Relationship Id="rId5" Type="http://schemas.openxmlformats.org/officeDocument/2006/relationships/hyperlink" Target="https://angelicawiik.se/?srsltid=AfmBOorD436lgpqaDuVyuLAFfomd0hhrTjbrFHYO4RCjLigzxTPXCvEc" TargetMode="External"/><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4.png"/><Relationship Id="rId2" Type="http://schemas.openxmlformats.org/officeDocument/2006/relationships/customXml" Target="../../customXml/item31.xml"/><Relationship Id="rId1" Type="http://schemas.openxmlformats.org/officeDocument/2006/relationships/customXml" Target="../../customXml/item30.xml"/><Relationship Id="rId6" Type="http://schemas.openxmlformats.org/officeDocument/2006/relationships/hyperlink" Target="https://www.galleriforss.se/" TargetMode="External"/><Relationship Id="rId5" Type="http://schemas.openxmlformats.org/officeDocument/2006/relationships/hyperlink" Target="https://www.konst.se/safiniaart?srsltid=AfmBOoqNSwhvlJvXyQJvauYUdRvBffcSJ74rxG7K7P03iatk114LUQr7" TargetMode="External"/><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33.xml"/><Relationship Id="rId1" Type="http://schemas.openxmlformats.org/officeDocument/2006/relationships/customXml" Target="../../customXml/item32.xml"/><Relationship Id="rId6" Type="http://schemas.openxmlformats.org/officeDocument/2006/relationships/image" Target="../media/image15.png"/><Relationship Id="rId5" Type="http://schemas.openxmlformats.org/officeDocument/2006/relationships/hyperlink" Target="https://eur02.safelinks.protection.outlook.com/?url=https%3A%2F%2Fwww.gallerikonstgarden.se%2F&amp;data=05%7C02%7Canna.borgstrom%40ericsson.com%7Cccbdea459c5140bfe90e08de51bc61be%7C92e84cebfbfd47abbe52080c6b87953f%7C0%7C0%7C639038066690604073%7CUnknown%7CTWFpbGZsb3d8eyJFbXB0eU1hcGkiOnRydWUsIlYiOiIwLjAuMDAwMCIsIlAiOiJXaW4zMiIsIkFOIjoiTWFpbCIsIldUIjoyfQ%3D%3D%7C0%7C%7C%7C&amp;sdata=j1nwAemJudfnbO7m5lLny5NZCr7wggObwqwQKa4rD6Y%3D&amp;reserved=0" TargetMode="Externa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35.xml"/><Relationship Id="rId1" Type="http://schemas.openxmlformats.org/officeDocument/2006/relationships/customXml" Target="../../customXml/item34.xml"/><Relationship Id="rId6" Type="http://schemas.openxmlformats.org/officeDocument/2006/relationships/image" Target="../media/image16.png"/><Relationship Id="rId5" Type="http://schemas.openxmlformats.org/officeDocument/2006/relationships/hyperlink" Target="https://www.galleriforss.se/" TargetMode="Externa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7.png"/><Relationship Id="rId2" Type="http://schemas.openxmlformats.org/officeDocument/2006/relationships/customXml" Target="../../customXml/item37.xml"/><Relationship Id="rId1" Type="http://schemas.openxmlformats.org/officeDocument/2006/relationships/customXml" Target="../../customXml/item36.xml"/><Relationship Id="rId6" Type="http://schemas.openxmlformats.org/officeDocument/2006/relationships/hyperlink" Target="https://www.galleriart21.com/" TargetMode="External"/><Relationship Id="rId5" Type="http://schemas.openxmlformats.org/officeDocument/2006/relationships/hyperlink" Target="https://www.konst.se/miasart?srsltid=AfmBOoocAAWpAF4JkiBx0SAccrXc3VwmDb6xNJet3l-hfjaXa2NeQIv_" TargetMode="Externa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39.xml"/><Relationship Id="rId1" Type="http://schemas.openxmlformats.org/officeDocument/2006/relationships/customXml" Target="../../customXml/item38.xml"/><Relationship Id="rId6" Type="http://schemas.openxmlformats.org/officeDocument/2006/relationships/image" Target="../media/image18.png"/><Relationship Id="rId5" Type="http://schemas.openxmlformats.org/officeDocument/2006/relationships/hyperlink" Target="https://akerlundkonst.se/" TargetMode="External"/><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41.xml"/><Relationship Id="rId1" Type="http://schemas.openxmlformats.org/officeDocument/2006/relationships/customXml" Target="../../customXml/item40.xml"/><Relationship Id="rId5" Type="http://schemas.openxmlformats.org/officeDocument/2006/relationships/image" Target="../media/image19.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43.xml"/><Relationship Id="rId1" Type="http://schemas.openxmlformats.org/officeDocument/2006/relationships/customXml" Target="../../customXml/item42.xml"/><Relationship Id="rId6" Type="http://schemas.openxmlformats.org/officeDocument/2006/relationships/image" Target="../media/image20.png"/><Relationship Id="rId5" Type="http://schemas.openxmlformats.org/officeDocument/2006/relationships/hyperlink" Target="https://www.galleriforss.se/" TargetMode="External"/><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customXml" Target="../../customXml/item45.xml"/><Relationship Id="rId7" Type="http://schemas.openxmlformats.org/officeDocument/2006/relationships/image" Target="../media/image21.png"/><Relationship Id="rId2" Type="http://schemas.openxmlformats.org/officeDocument/2006/relationships/customXml" Target="../../customXml/item44.xml"/><Relationship Id="rId1" Type="http://schemas.openxmlformats.org/officeDocument/2006/relationships/themeOverride" Target="../theme/themeOverride2.xml"/><Relationship Id="rId6" Type="http://schemas.openxmlformats.org/officeDocument/2006/relationships/hyperlink" Target="https://eur02.safelinks.protection.outlook.com/?url=https%3A%2F%2Flisat.se%2F&amp;data=05%7C02%7Ccamilla.nyberg%40ericsson.com%7C0eb8fd4420dc4304023208dd36f7a29e%7C92e84cebfbfd47abbe52080c6b87953f%7C0%7C0%7C638727159382360872%7CUnknown%7CTWFpbGZsb3d8eyJFbXB0eU1hcGkiOnRydWUsIlYiOiIwLjAuMDAwMCIsIlAiOiJXaW4zMiIsIkFOIjoiTWFpbCIsIldUIjoyfQ%3D%3D%7C0%7C%7C%7C&amp;sdata=RQjSGRLWfmv1Bl5wSerneLA2cXSZQs%2Blkwpivoz%2B5Pg%3D&amp;reserved=0" TargetMode="External"/><Relationship Id="rId5" Type="http://schemas.openxmlformats.org/officeDocument/2006/relationships/notesSlide" Target="../notesSlides/notesSlide21.xml"/><Relationship Id="rId4"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2.png"/><Relationship Id="rId2" Type="http://schemas.openxmlformats.org/officeDocument/2006/relationships/customXml" Target="../../customXml/item47.xml"/><Relationship Id="rId1" Type="http://schemas.openxmlformats.org/officeDocument/2006/relationships/customXml" Target="../../customXml/item46.xml"/><Relationship Id="rId6" Type="http://schemas.openxmlformats.org/officeDocument/2006/relationships/hyperlink" Target="https://www.galleriforss.se/" TargetMode="External"/><Relationship Id="rId5" Type="http://schemas.openxmlformats.org/officeDocument/2006/relationships/hyperlink" Target="https://galleriok.com/may-k-leon/" TargetMode="External"/><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49.xml"/><Relationship Id="rId1" Type="http://schemas.openxmlformats.org/officeDocument/2006/relationships/customXml" Target="../../customXml/item48.xml"/><Relationship Id="rId6" Type="http://schemas.openxmlformats.org/officeDocument/2006/relationships/image" Target="../media/image23.png"/><Relationship Id="rId5" Type="http://schemas.openxmlformats.org/officeDocument/2006/relationships/hyperlink" Target="https://www.lexikonettamanda.se/show.php?aid=22250" TargetMode="External"/><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51.xml"/><Relationship Id="rId1" Type="http://schemas.openxmlformats.org/officeDocument/2006/relationships/customXml" Target="../../customXml/item50.xml"/><Relationship Id="rId6" Type="http://schemas.openxmlformats.org/officeDocument/2006/relationships/image" Target="../media/image24.png"/><Relationship Id="rId5" Type="http://schemas.openxmlformats.org/officeDocument/2006/relationships/hyperlink" Target="https://sv.wikipedia.org/wiki/Marion_Belin" TargetMode="External"/><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5.png"/><Relationship Id="rId2" Type="http://schemas.openxmlformats.org/officeDocument/2006/relationships/customXml" Target="../../customXml/item53.xml"/><Relationship Id="rId1" Type="http://schemas.openxmlformats.org/officeDocument/2006/relationships/customXml" Target="../../customXml/item52.xml"/><Relationship Id="rId6" Type="http://schemas.openxmlformats.org/officeDocument/2006/relationships/hyperlink" Target="https://www.galleriforss.se/" TargetMode="External"/><Relationship Id="rId5" Type="http://schemas.openxmlformats.org/officeDocument/2006/relationships/hyperlink" Target="https://sv.wikipedia.org/wiki/Nils_E._Johansson" TargetMode="External"/><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6.png"/><Relationship Id="rId2" Type="http://schemas.openxmlformats.org/officeDocument/2006/relationships/customXml" Target="../../customXml/item55.xml"/><Relationship Id="rId1" Type="http://schemas.openxmlformats.org/officeDocument/2006/relationships/customXml" Target="../../customXml/item54.xml"/><Relationship Id="rId6" Type="http://schemas.openxmlformats.org/officeDocument/2006/relationships/hyperlink" Target="https://en.wikipedia.org/wiki/Corneille_Guillaume_Beverloo" TargetMode="External"/><Relationship Id="rId5" Type="http://schemas.openxmlformats.org/officeDocument/2006/relationships/hyperlink" Target="https://en.wikipedia.org/wiki/COBRA_(art_movement)" TargetMode="External"/><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57.xml"/><Relationship Id="rId1" Type="http://schemas.openxmlformats.org/officeDocument/2006/relationships/customXml" Target="../../customXml/item56.xml"/><Relationship Id="rId6" Type="http://schemas.openxmlformats.org/officeDocument/2006/relationships/image" Target="../media/image27.png"/><Relationship Id="rId5" Type="http://schemas.openxmlformats.org/officeDocument/2006/relationships/hyperlink" Target="https://sv.wikipedia.org/wiki/Olof_H%C3%A4ggqvist" TargetMode="External"/><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59.xml"/><Relationship Id="rId1" Type="http://schemas.openxmlformats.org/officeDocument/2006/relationships/customXml" Target="../../customXml/item58.xml"/><Relationship Id="rId6" Type="http://schemas.openxmlformats.org/officeDocument/2006/relationships/image" Target="../media/image28.png"/><Relationship Id="rId5" Type="http://schemas.openxmlformats.org/officeDocument/2006/relationships/hyperlink" Target="https://www.gunnbackskonstigheter.se/" TargetMode="External"/><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61.xml"/><Relationship Id="rId1" Type="http://schemas.openxmlformats.org/officeDocument/2006/relationships/customXml" Target="../../customXml/item60.xml"/><Relationship Id="rId5" Type="http://schemas.openxmlformats.org/officeDocument/2006/relationships/image" Target="../media/image29.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customXml" Target="../../customXml/item63.xml"/><Relationship Id="rId2" Type="http://schemas.openxmlformats.org/officeDocument/2006/relationships/customXml" Target="../../customXml/item62.xml"/><Relationship Id="rId1" Type="http://schemas.openxmlformats.org/officeDocument/2006/relationships/themeOverride" Target="../theme/themeOverride3.xml"/><Relationship Id="rId5" Type="http://schemas.openxmlformats.org/officeDocument/2006/relationships/notesSlide" Target="../notesSlides/notesSlide30.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a:extLst>
              <a:ext uri="{FF2B5EF4-FFF2-40B4-BE49-F238E27FC236}">
                <a16:creationId xmlns:a16="http://schemas.microsoft.com/office/drawing/2014/main" id="{328B5650-5F3E-4B1F-916F-D38E45D29FC8}"/>
              </a:ext>
            </a:extLst>
          </p:cNvPr>
          <p:cNvSpPr>
            <a:spLocks noGrp="1"/>
          </p:cNvSpPr>
          <p:nvPr>
            <p:ph type="ctrTitle"/>
          </p:nvPr>
        </p:nvSpPr>
        <p:spPr>
          <a:xfrm>
            <a:off x="838200" y="451381"/>
            <a:ext cx="10512552" cy="4066540"/>
          </a:xfrm>
        </p:spPr>
        <p:txBody>
          <a:bodyPr anchor="b">
            <a:normAutofit/>
          </a:bodyPr>
          <a:lstStyle/>
          <a:p>
            <a:pPr algn="l"/>
            <a:r>
              <a:rPr lang="sv-SE" sz="6600"/>
              <a:t>KKEL 2025</a:t>
            </a:r>
          </a:p>
        </p:txBody>
      </p:sp>
      <p:sp>
        <p:nvSpPr>
          <p:cNvPr id="3" name="Subtitle 2">
            <a:extLst>
              <a:ext uri="{FF2B5EF4-FFF2-40B4-BE49-F238E27FC236}">
                <a16:creationId xmlns:a16="http://schemas.microsoft.com/office/drawing/2014/main" id="{24A01A00-D016-42A6-B9F6-C9774BCED6FB}"/>
              </a:ext>
            </a:extLst>
          </p:cNvPr>
          <p:cNvSpPr>
            <a:spLocks noGrp="1"/>
          </p:cNvSpPr>
          <p:nvPr>
            <p:ph type="subTitle" idx="1"/>
          </p:nvPr>
        </p:nvSpPr>
        <p:spPr>
          <a:xfrm>
            <a:off x="838199" y="4983276"/>
            <a:ext cx="10512552" cy="1126680"/>
          </a:xfrm>
        </p:spPr>
        <p:txBody>
          <a:bodyPr vert="horz" lIns="91440" tIns="45720" rIns="91440" bIns="45720" rtlCol="0">
            <a:normAutofit/>
          </a:bodyPr>
          <a:lstStyle/>
          <a:p>
            <a:pPr algn="l"/>
            <a:r>
              <a:rPr lang="sv-SE" sz="2200"/>
              <a:t>Bildgalleri för utlottningen </a:t>
            </a:r>
            <a:br>
              <a:rPr lang="sv-SE" sz="2200"/>
            </a:br>
            <a:r>
              <a:rPr lang="sv-SE" sz="2200"/>
              <a:t>för de som var medlemmar under 2025</a:t>
            </a:r>
          </a:p>
          <a:p>
            <a:pPr algn="l"/>
            <a:r>
              <a:rPr lang="sv-SE" sz="2200">
                <a:cs typeface="Calibri"/>
              </a:rPr>
              <a:t>2026-02-26</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13440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91FD-089B-CEF2-641A-7AE08896F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CEE97-DCF5-F056-11CE-A69528C5C31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I min trädgård 1</a:t>
            </a:r>
            <a:endParaRPr lang="sv-SE" sz="5400" kern="1200">
              <a:solidFill>
                <a:schemeClr val="tx1"/>
              </a:solidFill>
              <a:latin typeface="+mj-lt"/>
              <a:ea typeface="Calibri Light"/>
              <a:cs typeface="Calibri Light"/>
            </a:endParaRPr>
          </a:p>
        </p:txBody>
      </p:sp>
      <p:sp>
        <p:nvSpPr>
          <p:cNvPr id="3" name="Rectangle 2">
            <a:extLst>
              <a:ext uri="{FF2B5EF4-FFF2-40B4-BE49-F238E27FC236}">
                <a16:creationId xmlns:a16="http://schemas.microsoft.com/office/drawing/2014/main" id="{F54F2389-9E4A-2F1A-CF9A-748D90C42F8B}"/>
              </a:ext>
            </a:extLst>
          </p:cNvPr>
          <p:cNvSpPr>
            <a:spLocks/>
          </p:cNvSpPr>
          <p:nvPr/>
        </p:nvSpPr>
        <p:spPr>
          <a:xfrm>
            <a:off x="630936" y="2660903"/>
            <a:ext cx="5465064" cy="4022926"/>
          </a:xfrm>
          <a:prstGeom prst="rect">
            <a:avLst/>
          </a:prstGeom>
        </p:spPr>
        <p:txBody>
          <a:bodyPr vert="horz" lIns="91440" tIns="45720" rIns="91440" bIns="45720" rtlCol="0" anchor="t">
            <a:normAutofit/>
          </a:bodyPr>
          <a:lstStyle/>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Caroline </a:t>
            </a:r>
            <a:r>
              <a:rPr lang="sv-SE" err="1">
                <a:solidFill>
                  <a:prstClr val="black"/>
                </a:solidFill>
                <a:latin typeface="Calibri" panose="020F0502020204030204"/>
              </a:rPr>
              <a:t>af</a:t>
            </a:r>
            <a:r>
              <a:rPr lang="sv-SE">
                <a:solidFill>
                  <a:prstClr val="black"/>
                </a:solidFill>
                <a:latin typeface="Calibri" panose="020F0502020204030204"/>
              </a:rPr>
              <a:t> Ugglas</a:t>
            </a:r>
          </a:p>
          <a:p>
            <a:pPr lvl="0" indent="-228600">
              <a:lnSpc>
                <a:spcPct val="90000"/>
              </a:lnSpc>
              <a:spcBef>
                <a:spcPts val="600"/>
              </a:spcBef>
              <a:spcAft>
                <a:spcPts val="900"/>
              </a:spcAft>
              <a:buFont typeface="Arial" panose="020B0604020202020204" pitchFamily="34" charset="0"/>
              <a:buChar char="•"/>
              <a:defRPr/>
            </a:pPr>
            <a:r>
              <a:rPr lang="sv-SE" err="1">
                <a:solidFill>
                  <a:prstClr val="black"/>
                </a:solidFill>
                <a:latin typeface="Calibri" panose="020F0502020204030204"/>
              </a:rPr>
              <a:t>Giclee</a:t>
            </a:r>
            <a:endParaRPr lang="sv-SE">
              <a:solidFill>
                <a:prstClr val="black"/>
              </a:solidFill>
              <a:latin typeface="Calibri" panose="020F0502020204030204"/>
            </a:endParaRP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69x96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6 900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a:lnSpc>
                <a:spcPct val="90000"/>
              </a:lnSpc>
              <a:spcBef>
                <a:spcPts val="600"/>
              </a:spcBef>
              <a:spcAft>
                <a:spcPts val="900"/>
              </a:spcAft>
              <a:defRPr/>
            </a:pPr>
            <a:r>
              <a:rPr lang="sv-SE" sz="1400">
                <a:solidFill>
                  <a:prstClr val="black"/>
                </a:solidFill>
                <a:latin typeface="Calibri" panose="020F0502020204030204"/>
              </a:rPr>
              <a:t>Caroline </a:t>
            </a:r>
            <a:r>
              <a:rPr lang="sv-SE" sz="1400" err="1">
                <a:solidFill>
                  <a:prstClr val="black"/>
                </a:solidFill>
                <a:latin typeface="Calibri" panose="020F0502020204030204"/>
              </a:rPr>
              <a:t>af</a:t>
            </a:r>
            <a:r>
              <a:rPr lang="sv-SE" sz="1400">
                <a:solidFill>
                  <a:prstClr val="black"/>
                </a:solidFill>
                <a:latin typeface="Calibri" panose="020F0502020204030204"/>
              </a:rPr>
              <a:t> Ugglas Liljedahl, född 7 april 1972 i Stockholm, är en svensk friherrinna, konstnär, pop- och soulsångare samt körledare. Hon började måla porträtt som 10-åring och har med tiden utvecklat sin egen form och färgsättning som hon har döpt till ”</a:t>
            </a:r>
            <a:r>
              <a:rPr lang="sv-SE" sz="1400" err="1">
                <a:solidFill>
                  <a:prstClr val="black"/>
                </a:solidFill>
                <a:latin typeface="Calibri" panose="020F0502020204030204"/>
              </a:rPr>
              <a:t>Antidepressionism</a:t>
            </a:r>
            <a:r>
              <a:rPr lang="sv-SE" sz="1400">
                <a:solidFill>
                  <a:prstClr val="black"/>
                </a:solidFill>
                <a:latin typeface="Calibri" panose="020F0502020204030204"/>
              </a:rPr>
              <a:t>” </a:t>
            </a:r>
          </a:p>
          <a:p>
            <a:pPr>
              <a:lnSpc>
                <a:spcPct val="90000"/>
              </a:lnSpc>
              <a:spcBef>
                <a:spcPts val="600"/>
              </a:spcBef>
              <a:spcAft>
                <a:spcPts val="900"/>
              </a:spcAft>
              <a:defRPr/>
            </a:pPr>
            <a:r>
              <a:rPr lang="sv-SE" sz="1400">
                <a:solidFill>
                  <a:prstClr val="black"/>
                </a:solidFill>
                <a:hlinkClick r:id="rId5"/>
              </a:rPr>
              <a:t>https://carolineafugglas.se/carolines-konst/</a:t>
            </a:r>
            <a:r>
              <a:rPr lang="sv-SE" sz="1400">
                <a:solidFill>
                  <a:prstClr val="black"/>
                </a:solidFill>
              </a:rPr>
              <a:t> </a:t>
            </a:r>
            <a:br>
              <a:rPr lang="sv-SE" sz="1400">
                <a:solidFill>
                  <a:prstClr val="black"/>
                </a:solidFill>
              </a:rPr>
            </a:br>
            <a:r>
              <a:rPr lang="sv-SE" sz="1400">
                <a:solidFill>
                  <a:prstClr val="black"/>
                </a:solidFill>
                <a:hlinkClick r:id="rId6"/>
              </a:rPr>
              <a:t>https://www.cugglas.se/about/</a:t>
            </a:r>
            <a:r>
              <a:rPr lang="sv-SE" sz="1400">
                <a:solidFill>
                  <a:prstClr val="black"/>
                </a:solidFill>
              </a:rPr>
              <a:t> </a:t>
            </a:r>
            <a:br>
              <a:rPr lang="sv-SE" sz="1400">
                <a:solidFill>
                  <a:prstClr val="black"/>
                </a:solidFill>
              </a:rPr>
            </a:br>
            <a:r>
              <a:rPr lang="sv-SE" sz="1400">
                <a:solidFill>
                  <a:prstClr val="black"/>
                </a:solidFill>
              </a:rPr>
              <a:t>Tavlan inköpt vid besök på </a:t>
            </a:r>
            <a:r>
              <a:rPr lang="en-SE" sz="1400" u="sng">
                <a:hlinkClick r:id="rId7"/>
              </a:rPr>
              <a:t>https://www.gallerikonstgarden.se/</a:t>
            </a: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3A3CE792-684A-9FB8-B61A-FE20ECA7F31F}"/>
              </a:ext>
            </a:extLst>
          </p:cNvPr>
          <p:cNvPicPr>
            <a:picLocks noChangeAspect="1"/>
          </p:cNvPicPr>
          <p:nvPr/>
        </p:nvPicPr>
        <p:blipFill>
          <a:blip r:embed="rId8"/>
          <a:stretch>
            <a:fillRect/>
          </a:stretch>
        </p:blipFill>
        <p:spPr>
          <a:xfrm>
            <a:off x="6846953" y="399611"/>
            <a:ext cx="4437059" cy="6058777"/>
          </a:xfrm>
          <a:prstGeom prst="rect">
            <a:avLst/>
          </a:prstGeom>
        </p:spPr>
      </p:pic>
      <p:sp>
        <p:nvSpPr>
          <p:cNvPr id="4" name="TextBox 3">
            <a:extLst>
              <a:ext uri="{FF2B5EF4-FFF2-40B4-BE49-F238E27FC236}">
                <a16:creationId xmlns:a16="http://schemas.microsoft.com/office/drawing/2014/main" id="{73E12909-A4FF-D3FC-BA27-A57CC790C478}"/>
              </a:ext>
            </a:extLst>
          </p:cNvPr>
          <p:cNvSpPr txBox="1"/>
          <p:nvPr/>
        </p:nvSpPr>
        <p:spPr>
          <a:xfrm>
            <a:off x="635791" y="399957"/>
            <a:ext cx="69566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dirty="0">
                <a:solidFill>
                  <a:srgbClr val="FF0000"/>
                </a:solidFill>
                <a:ea typeface="Calibri"/>
                <a:cs typeface="Calibri"/>
              </a:rPr>
              <a:t>1.</a:t>
            </a:r>
            <a:endParaRPr lang="en-US" sz="4800">
              <a:solidFill>
                <a:srgbClr val="FF0000"/>
              </a:solidFill>
              <a:ea typeface="Calibri"/>
              <a:cs typeface="Calibri"/>
            </a:endParaRPr>
          </a:p>
        </p:txBody>
      </p:sp>
    </p:spTree>
    <p:custDataLst>
      <p:custData r:id="rId1"/>
      <p:custData r:id="rId2"/>
    </p:custDataLst>
    <p:extLst>
      <p:ext uri="{BB962C8B-B14F-4D97-AF65-F5344CB8AC3E}">
        <p14:creationId xmlns:p14="http://schemas.microsoft.com/office/powerpoint/2010/main" val="24563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CA866-CFCB-09A4-5C2C-790298305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78A53-3293-B52F-C61A-94F5DFDA40D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ea typeface="Calibri Light"/>
                <a:cs typeface="Calibri Light"/>
              </a:rPr>
              <a:t>New York</a:t>
            </a:r>
          </a:p>
        </p:txBody>
      </p:sp>
      <p:sp>
        <p:nvSpPr>
          <p:cNvPr id="3" name="Rectangle 2">
            <a:extLst>
              <a:ext uri="{FF2B5EF4-FFF2-40B4-BE49-F238E27FC236}">
                <a16:creationId xmlns:a16="http://schemas.microsoft.com/office/drawing/2014/main" id="{638F0D89-D3D2-F7CF-C91E-63318E847E08}"/>
              </a:ext>
            </a:extLst>
          </p:cNvPr>
          <p:cNvSpPr>
            <a:spLocks/>
          </p:cNvSpPr>
          <p:nvPr/>
        </p:nvSpPr>
        <p:spPr>
          <a:xfrm>
            <a:off x="630936" y="2255062"/>
            <a:ext cx="5465064" cy="4428767"/>
          </a:xfrm>
          <a:prstGeom prst="rect">
            <a:avLst/>
          </a:prstGeom>
        </p:spPr>
        <p:txBody>
          <a:bodyPr vert="horz" lIns="91440" tIns="45720" rIns="91440" bIns="45720" rtlCol="0" anchor="t">
            <a:normAutofit/>
          </a:bodyPr>
          <a:lstStyle/>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Dominik Pawlowski</a:t>
            </a: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Olja</a:t>
            </a: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40 x 40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5 600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r>
              <a:rPr lang="sv-SE" sz="1400"/>
              <a:t>Dominik Pawlowski, född i Polen 1956 och studerade på konstfackskolan i Kielce 1972-1977 men bor nu i Sverige sedan 1981. I sitt tidiga måleri har han arbetat med impressionistiska landskap, där ljuset och ögonblicket i gläntor och skogsdungar blivit till konstnärliga element. Utseendemässigt har måleriet förändrats och mognat genom åren. Människan-gestalten har kommit in som </a:t>
            </a:r>
            <a:r>
              <a:rPr lang="sv-SE" sz="1400" err="1"/>
              <a:t>halvabstrakta</a:t>
            </a:r>
            <a:r>
              <a:rPr lang="sv-SE" sz="1400"/>
              <a:t> figurer i dunkla rum och områden. I nuläget har måleriet mognat och än en gång förändrats med få tillägg. Landskap och gestalter ligger fortfarande kvar i det fördolda, medan transparanta former lagts på varann som skapar mystiska världar och speciella sammanhang.</a:t>
            </a:r>
          </a:p>
          <a:p>
            <a:r>
              <a:rPr lang="sv-SE" sz="1400">
                <a:solidFill>
                  <a:prstClr val="black"/>
                </a:solidFill>
              </a:rPr>
              <a:t>Tavlan inköpt vid besök på </a:t>
            </a:r>
            <a:r>
              <a:rPr lang="en-SE" sz="1400" u="sng">
                <a:hlinkClick r:id="rId5"/>
              </a:rPr>
              <a:t>https://www.gallerikonstgarden.se/</a:t>
            </a: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9046BAE-D096-9E94-095B-F1ECE5A2703D}"/>
              </a:ext>
            </a:extLst>
          </p:cNvPr>
          <p:cNvPicPr>
            <a:picLocks noChangeAspect="1"/>
          </p:cNvPicPr>
          <p:nvPr/>
        </p:nvPicPr>
        <p:blipFill>
          <a:blip r:embed="rId6"/>
          <a:stretch>
            <a:fillRect/>
          </a:stretch>
        </p:blipFill>
        <p:spPr>
          <a:xfrm>
            <a:off x="6300288" y="1114664"/>
            <a:ext cx="4825492" cy="4628672"/>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a:t>
            </a:r>
          </a:p>
        </p:txBody>
      </p:sp>
    </p:spTree>
    <p:custDataLst>
      <p:custData r:id="rId1"/>
      <p:custData r:id="rId2"/>
    </p:custDataLst>
    <p:extLst>
      <p:ext uri="{BB962C8B-B14F-4D97-AF65-F5344CB8AC3E}">
        <p14:creationId xmlns:p14="http://schemas.microsoft.com/office/powerpoint/2010/main" val="1500090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B60B-D5C6-59AB-1C23-50A4092CD1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C5294-6646-E207-AFA2-EC2B17F7A926}"/>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Nere vid sjön</a:t>
            </a:r>
            <a:endParaRPr lang="sv-SE" sz="5400" kern="1200">
              <a:latin typeface="+mj-lt"/>
              <a:ea typeface="Calibri Light"/>
              <a:cs typeface="Calibri Light"/>
            </a:endParaRPr>
          </a:p>
        </p:txBody>
      </p:sp>
      <p:sp>
        <p:nvSpPr>
          <p:cNvPr id="3" name="Rectangle 2">
            <a:extLst>
              <a:ext uri="{FF2B5EF4-FFF2-40B4-BE49-F238E27FC236}">
                <a16:creationId xmlns:a16="http://schemas.microsoft.com/office/drawing/2014/main" id="{30E456E0-9460-8349-D40D-F1C0E47A311B}"/>
              </a:ext>
            </a:extLst>
          </p:cNvPr>
          <p:cNvSpPr>
            <a:spLocks/>
          </p:cNvSpPr>
          <p:nvPr/>
        </p:nvSpPr>
        <p:spPr>
          <a:xfrm>
            <a:off x="630936" y="2660903"/>
            <a:ext cx="5465064" cy="4022926"/>
          </a:xfrm>
          <a:prstGeom prst="rect">
            <a:avLst/>
          </a:prstGeom>
        </p:spPr>
        <p:txBody>
          <a:bodyPr vert="horz" lIns="91440" tIns="45720" rIns="91440" bIns="45720" rtlCol="0" anchor="t">
            <a:normAutofit/>
          </a:bodyPr>
          <a:lstStyle/>
          <a:p>
            <a:pPr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Johanna Gerhardsson</a:t>
            </a: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ea typeface="Calibri"/>
                <a:cs typeface="Calibri"/>
              </a:rPr>
              <a:t>Akryl</a:t>
            </a: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53x43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4 500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1400"/>
              <a:t>Johanna Gerhardsson är en passionerad landskapsmålare från Mantorp som alltid låter naturen stå i centrum. Hennes verk lyfter fram landskapets skönhet och dramatik, medan människor och djur ofta spelar en biroll. Naturens stillsamhet, harmoni, men också dess oro och utmaningar fascinerar henne. Hon målar främst med akrylfärg, inspirerad av sin mamma Terttu som målade i olja under Johannas uppväxt. Johanna var en av utställarna på höstens vernissage på Ericsson. </a:t>
            </a:r>
            <a:br>
              <a:rPr lang="sv-SE" sz="1400"/>
            </a:br>
            <a:br>
              <a:rPr lang="sv-SE" sz="1400"/>
            </a:br>
            <a:r>
              <a:rPr lang="sv-SE" sz="1400"/>
              <a:t>Upptäck fler av Johannas målningar på </a:t>
            </a:r>
            <a:r>
              <a:rPr lang="sv-SE" sz="1400" err="1"/>
              <a:t>Instagram</a:t>
            </a:r>
            <a:r>
              <a:rPr lang="sv-SE" sz="1400"/>
              <a:t>: </a:t>
            </a:r>
            <a:r>
              <a:rPr lang="sv-SE" sz="1400">
                <a:hlinkClick r:id="rId5"/>
              </a:rPr>
              <a:t>@j.gerhardsson</a:t>
            </a: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E116139-8A46-DBB5-214D-77EC854AC34D}"/>
              </a:ext>
            </a:extLst>
          </p:cNvPr>
          <p:cNvPicPr>
            <a:picLocks noChangeAspect="1"/>
          </p:cNvPicPr>
          <p:nvPr/>
        </p:nvPicPr>
        <p:blipFill>
          <a:blip r:embed="rId6"/>
          <a:stretch>
            <a:fillRect/>
          </a:stretch>
        </p:blipFill>
        <p:spPr>
          <a:xfrm>
            <a:off x="6676532" y="1128251"/>
            <a:ext cx="4671576" cy="3782961"/>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3.</a:t>
            </a:r>
          </a:p>
        </p:txBody>
      </p:sp>
    </p:spTree>
    <p:custDataLst>
      <p:custData r:id="rId1"/>
      <p:custData r:id="rId2"/>
    </p:custDataLst>
    <p:extLst>
      <p:ext uri="{BB962C8B-B14F-4D97-AF65-F5344CB8AC3E}">
        <p14:creationId xmlns:p14="http://schemas.microsoft.com/office/powerpoint/2010/main" val="380661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F3B18-A225-A93F-5FC2-6E01B5BF1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07EDB-2625-087B-65AA-06DAC7675EE6}"/>
              </a:ext>
            </a:extLst>
          </p:cNvPr>
          <p:cNvSpPr>
            <a:spLocks noGrp="1"/>
          </p:cNvSpPr>
          <p:nvPr>
            <p:ph type="title"/>
          </p:nvPr>
        </p:nvSpPr>
        <p:spPr>
          <a:xfrm>
            <a:off x="630936" y="640080"/>
            <a:ext cx="7410774" cy="1481328"/>
          </a:xfrm>
        </p:spPr>
        <p:txBody>
          <a:bodyPr vert="horz" lIns="91440" tIns="45720" rIns="91440" bIns="45720" rtlCol="0" anchor="b">
            <a:normAutofit fontScale="90000"/>
          </a:bodyPr>
          <a:lstStyle/>
          <a:p>
            <a:r>
              <a:rPr lang="sv-SE" sz="5400" kern="1200">
                <a:solidFill>
                  <a:schemeClr val="tx1"/>
                </a:solidFill>
                <a:latin typeface="+mj-lt"/>
                <a:ea typeface="Calibri Light"/>
                <a:cs typeface="Calibri Light"/>
              </a:rPr>
              <a:t>De tre små sjömännens äventyr i Paris</a:t>
            </a:r>
          </a:p>
        </p:txBody>
      </p:sp>
      <p:sp>
        <p:nvSpPr>
          <p:cNvPr id="3" name="Rectangle 2">
            <a:extLst>
              <a:ext uri="{FF2B5EF4-FFF2-40B4-BE49-F238E27FC236}">
                <a16:creationId xmlns:a16="http://schemas.microsoft.com/office/drawing/2014/main" id="{D1E9C912-2237-1E8F-3BBC-E5AE7D5D8EAE}"/>
              </a:ext>
            </a:extLst>
          </p:cNvPr>
          <p:cNvSpPr>
            <a:spLocks/>
          </p:cNvSpPr>
          <p:nvPr/>
        </p:nvSpPr>
        <p:spPr>
          <a:xfrm>
            <a:off x="630936" y="2121408"/>
            <a:ext cx="6178370" cy="4736592"/>
          </a:xfrm>
          <a:prstGeom prst="rect">
            <a:avLst/>
          </a:prstGeom>
        </p:spPr>
        <p:txBody>
          <a:bodyPr vert="horz" lIns="91440" tIns="45720" rIns="91440" bIns="45720" rtlCol="0" anchor="t">
            <a:normAutofit fontScale="92500" lnSpcReduction="20000"/>
          </a:bodyPr>
          <a:lstStyle/>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rPr>
              <a:t>Konstnär: GAN – Gösta Adrian-Nilsson</a:t>
            </a:r>
          </a:p>
          <a:p>
            <a:pPr lvl="0" indent="-228600">
              <a:lnSpc>
                <a:spcPct val="90000"/>
              </a:lnSpc>
              <a:spcBef>
                <a:spcPts val="600"/>
              </a:spcBef>
              <a:spcAft>
                <a:spcPts val="900"/>
              </a:spcAft>
              <a:buFont typeface="Arial" panose="020B0604020202020204" pitchFamily="34" charset="0"/>
              <a:buChar char="•"/>
              <a:defRPr/>
            </a:pPr>
            <a:r>
              <a:rPr lang="sv-SE" sz="1900"/>
              <a:t>Stämpelsignerad reproduktion</a:t>
            </a:r>
            <a:endParaRPr lang="sv-SE" sz="1900">
              <a:solidFill>
                <a:prstClr val="black"/>
              </a:solidFill>
            </a:endParaRP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ea typeface="+mn-ea"/>
                <a:cs typeface="+mn-cs"/>
              </a:rPr>
              <a:t>Storlek:  84x62 cm</a:t>
            </a:r>
            <a:endParaRPr kumimoji="0" lang="sv-SE" sz="1900" b="0" i="0" u="none" strike="noStrike" kern="1200" cap="none" spc="0" normalizeH="0" baseline="0" noProof="0">
              <a:ln>
                <a:noFill/>
              </a:ln>
              <a:solidFill>
                <a:prstClr val="black"/>
              </a:solidFill>
              <a:effectLst/>
              <a:uLnTx/>
              <a:uFillTx/>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ea typeface="+mn-ea"/>
                <a:cs typeface="+mn-cs"/>
              </a:rPr>
              <a:t>Värde : </a:t>
            </a:r>
            <a:r>
              <a:rPr lang="sv-SE" sz="1900">
                <a:solidFill>
                  <a:prstClr val="black"/>
                </a:solidFill>
              </a:rPr>
              <a:t> 5 000 </a:t>
            </a:r>
            <a:r>
              <a:rPr kumimoji="0" lang="sv-SE" sz="1900" b="0" i="0" u="none" strike="noStrike" kern="1200" cap="none" spc="0" normalizeH="0" baseline="0" noProof="0">
                <a:ln>
                  <a:noFill/>
                </a:ln>
                <a:solidFill>
                  <a:prstClr val="black"/>
                </a:solidFill>
                <a:effectLst/>
                <a:uLnTx/>
                <a:uFillTx/>
                <a:ea typeface="+mn-ea"/>
                <a:cs typeface="+mn-cs"/>
              </a:rPr>
              <a:t>kr </a:t>
            </a:r>
          </a:p>
          <a:p>
            <a:pPr>
              <a:lnSpc>
                <a:spcPct val="90000"/>
              </a:lnSpc>
              <a:spcBef>
                <a:spcPts val="400"/>
              </a:spcBef>
              <a:spcAft>
                <a:spcPts val="400"/>
              </a:spcAft>
              <a:defRPr/>
            </a:pPr>
            <a:r>
              <a:rPr lang="sv-SE" sz="1400">
                <a:solidFill>
                  <a:prstClr val="black"/>
                </a:solidFill>
              </a:rPr>
              <a:t>Gösta Adrian-Nilsson, GAN, född 2 april 1884 i Lund, död 29 mars 1965 i Maria Magdalena församling i Stockholm var en svensk målare, grafiker och författare. Han räknas som en betydande pionjär inom den svenska modernistiska konsten. Tidigt började han utveckla en semi-abstrakt stil med djupa, skälvande färger. Det var en helt egen stil av expressiv kubism. Han var hänförd av modern teknologi och maskulin styrka, som ofta kom att reflekteras i hans verk. Kring 1919 började GAN rikta sig mot en rent abstrakt konst och cirka 1920 gjorde han flera collage i en dadaistisk anda. Mellan 1920 och 1925 levde han i Paris och kom där i kontakt med Fernand </a:t>
            </a:r>
            <a:r>
              <a:rPr lang="sv-SE" sz="1400" err="1">
                <a:solidFill>
                  <a:prstClr val="black"/>
                </a:solidFill>
              </a:rPr>
              <a:t>Léger</a:t>
            </a:r>
            <a:r>
              <a:rPr lang="sv-SE" sz="1400">
                <a:solidFill>
                  <a:prstClr val="black"/>
                </a:solidFill>
              </a:rPr>
              <a:t> vars influens kan delvis bli sedd i hans återgivning av maskinella mänskliga figurer i form av idrottare, sjömän och soldater. GAN producerade även geometriskt abstrakta verk vid 20-talets slut. Under 30-talet utvecklade han en personlig hållning till surrealismen. Han influerade medlemmarna ur Halmstadgruppen. Parallellt med sitt måleri utvecklade han även sitt författarskap genom utgivning av dikter, noveller och barnböcker. Hans sena verk kom att närma sig romantiken, inspirerad av landskapsmålaren Marcus Larson.</a:t>
            </a:r>
          </a:p>
          <a:p>
            <a:pPr>
              <a:lnSpc>
                <a:spcPct val="90000"/>
              </a:lnSpc>
              <a:spcBef>
                <a:spcPts val="400"/>
              </a:spcBef>
              <a:spcAft>
                <a:spcPts val="400"/>
              </a:spcAft>
              <a:defRPr/>
            </a:pPr>
            <a:r>
              <a:rPr lang="sv-SE" sz="1400">
                <a:solidFill>
                  <a:prstClr val="black"/>
                </a:solidFill>
              </a:rPr>
              <a:t>Notera att verket är </a:t>
            </a:r>
            <a:r>
              <a:rPr lang="sv-SE" sz="1400" err="1">
                <a:solidFill>
                  <a:prstClr val="black"/>
                </a:solidFill>
                <a:hlinkClick r:id="rId5"/>
              </a:rPr>
              <a:t>stämpelsignerat</a:t>
            </a:r>
            <a:r>
              <a:rPr lang="sv-SE" sz="1400">
                <a:solidFill>
                  <a:prstClr val="black"/>
                </a:solidFill>
              </a:rPr>
              <a:t>, dvs tryckt efter hans död men på ett kontrollerat och reglerat sätt.</a:t>
            </a:r>
          </a:p>
          <a:p>
            <a:pPr>
              <a:lnSpc>
                <a:spcPct val="90000"/>
              </a:lnSpc>
              <a:spcBef>
                <a:spcPts val="400"/>
              </a:spcBef>
              <a:spcAft>
                <a:spcPts val="400"/>
              </a:spcAft>
              <a:defRPr/>
            </a:pPr>
            <a:r>
              <a:rPr lang="sv-SE" sz="1400">
                <a:solidFill>
                  <a:prstClr val="black"/>
                </a:solidFill>
                <a:hlinkClick r:id="rId6"/>
              </a:rPr>
              <a:t>https://sv.wikipedia.org/wiki/G%C3%B6sta_Adrian-Nilsson</a:t>
            </a:r>
            <a:r>
              <a:rPr lang="sv-SE" sz="1400">
                <a:solidFill>
                  <a:prstClr val="black"/>
                </a:solidFill>
              </a:rPr>
              <a:t> </a:t>
            </a:r>
          </a:p>
          <a:p>
            <a:pPr>
              <a:lnSpc>
                <a:spcPct val="90000"/>
              </a:lnSpc>
              <a:spcBef>
                <a:spcPts val="400"/>
              </a:spcBef>
              <a:spcAft>
                <a:spcPts val="400"/>
              </a:spcAft>
              <a:defRPr/>
            </a:pPr>
            <a:r>
              <a:rPr lang="sv-SE" sz="1400">
                <a:solidFill>
                  <a:prstClr val="black"/>
                </a:solidFill>
              </a:rPr>
              <a:t>Tavlan inköpt från konsthandlare Arne Ericson</a:t>
            </a:r>
          </a:p>
        </p:txBody>
      </p:sp>
      <p:pic>
        <p:nvPicPr>
          <p:cNvPr id="7" name="Picture 6">
            <a:extLst>
              <a:ext uri="{FF2B5EF4-FFF2-40B4-BE49-F238E27FC236}">
                <a16:creationId xmlns:a16="http://schemas.microsoft.com/office/drawing/2014/main" id="{A8E68907-2BB0-0AA8-F3F0-C30875D58CA1}"/>
              </a:ext>
            </a:extLst>
          </p:cNvPr>
          <p:cNvPicPr>
            <a:picLocks noChangeAspect="1"/>
          </p:cNvPicPr>
          <p:nvPr/>
        </p:nvPicPr>
        <p:blipFill>
          <a:blip r:embed="rId7"/>
          <a:stretch>
            <a:fillRect/>
          </a:stretch>
        </p:blipFill>
        <p:spPr>
          <a:xfrm>
            <a:off x="6809306" y="1762183"/>
            <a:ext cx="4913409" cy="3611484"/>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4.</a:t>
            </a:r>
          </a:p>
        </p:txBody>
      </p:sp>
    </p:spTree>
    <p:custDataLst>
      <p:custData r:id="rId1"/>
      <p:custData r:id="rId2"/>
    </p:custDataLst>
    <p:extLst>
      <p:ext uri="{BB962C8B-B14F-4D97-AF65-F5344CB8AC3E}">
        <p14:creationId xmlns:p14="http://schemas.microsoft.com/office/powerpoint/2010/main" val="3462341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2EB77-9869-94BA-6620-F4332064E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963AF-4B6A-6E64-5B82-977907C39160}"/>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cs typeface="Calibri Light"/>
              </a:rPr>
              <a:t>S</a:t>
            </a:r>
            <a:r>
              <a:rPr lang="sv-SE" sz="5400">
                <a:ea typeface="+mj-ea"/>
                <a:cs typeface="Calibri Light"/>
              </a:rPr>
              <a:t>pace Dog</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26A8F8E6-BB27-2321-6F18-568BAC6639A3}"/>
              </a:ext>
            </a:extLst>
          </p:cNvPr>
          <p:cNvSpPr>
            <a:spLocks/>
          </p:cNvSpPr>
          <p:nvPr/>
        </p:nvSpPr>
        <p:spPr>
          <a:xfrm>
            <a:off x="630935" y="2392564"/>
            <a:ext cx="5591109" cy="3822615"/>
          </a:xfrm>
          <a:prstGeom prst="rect">
            <a:avLst/>
          </a:prstGeom>
        </p:spPr>
        <p:txBody>
          <a:bodyPr vert="horz" lIns="91440" tIns="45720" rIns="91440" bIns="45720" rtlCol="0" anchor="t">
            <a:normAutofit fontScale="40000" lnSpcReduction="2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4500" b="0" i="0" u="none" strike="noStrike" kern="1200" cap="none" spc="0" normalizeH="0" baseline="0" noProof="0">
                <a:ln>
                  <a:noFill/>
                </a:ln>
                <a:solidFill>
                  <a:prstClr val="black"/>
                </a:solidFill>
                <a:effectLst/>
                <a:uLnTx/>
                <a:uFillTx/>
                <a:latin typeface="Calibri" panose="020F0502020204030204"/>
                <a:ea typeface="+mn-ea"/>
                <a:cs typeface="+mn-cs"/>
              </a:rPr>
              <a:t>Konstnär: Boris Zats</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lang="sv-SE" sz="4500">
                <a:solidFill>
                  <a:prstClr val="black"/>
                </a:solidFill>
                <a:latin typeface="Calibri" panose="020F0502020204030204"/>
              </a:rPr>
              <a:t>Litografi</a:t>
            </a:r>
            <a:endParaRPr lang="sv-SE" sz="4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4500" b="0" i="0" u="none" strike="noStrike" kern="1200" cap="none" spc="0" normalizeH="0" baseline="0" noProof="0">
                <a:ln>
                  <a:noFill/>
                </a:ln>
                <a:solidFill>
                  <a:prstClr val="black"/>
                </a:solidFill>
                <a:effectLst/>
                <a:uLnTx/>
                <a:uFillTx/>
                <a:latin typeface="Calibri" panose="020F0502020204030204"/>
                <a:ea typeface="+mn-ea"/>
                <a:cs typeface="+mn-cs"/>
              </a:rPr>
              <a:t>Storlek: 59,5x79,5 cm</a:t>
            </a:r>
            <a:endParaRPr kumimoji="0" lang="sv-SE" sz="4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45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4500">
                <a:solidFill>
                  <a:prstClr val="black"/>
                </a:solidFill>
                <a:latin typeface="Calibri" panose="020F0502020204030204"/>
              </a:rPr>
              <a:t> 4000 </a:t>
            </a:r>
            <a:r>
              <a:rPr kumimoji="0" lang="sv-SE" sz="45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4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3500">
                <a:solidFill>
                  <a:prstClr val="black"/>
                </a:solidFill>
                <a:latin typeface="Calibri" panose="020F0502020204030204"/>
                <a:ea typeface="Calibri"/>
                <a:cs typeface="Calibri"/>
              </a:rPr>
              <a:t>Boris Zats är född i Estland i dåvarande Sovjetunionen. Började tidigt teckna och skissa, men tog upp måleriet på allvar först när han kommit till Sverige 1988. Här uppmärksammades hans talang ganska snart och sedan dess har han försörjt sig på sitt konstnärskap. Har ställt ut på gallerier över hela landet, i Norge och USA. Fick 1998 utmärkelsen "Artist </a:t>
            </a:r>
            <a:r>
              <a:rPr lang="sv-SE" sz="3500" err="1">
                <a:solidFill>
                  <a:prstClr val="black"/>
                </a:solidFill>
                <a:latin typeface="Calibri" panose="020F0502020204030204"/>
                <a:ea typeface="Calibri"/>
                <a:cs typeface="Calibri"/>
              </a:rPr>
              <a:t>of</a:t>
            </a:r>
            <a:r>
              <a:rPr lang="sv-SE" sz="3500">
                <a:solidFill>
                  <a:prstClr val="black"/>
                </a:solidFill>
                <a:latin typeface="Calibri" panose="020F0502020204030204"/>
                <a:ea typeface="Calibri"/>
                <a:cs typeface="Calibri"/>
              </a:rPr>
              <a:t> the </a:t>
            </a:r>
            <a:r>
              <a:rPr lang="sv-SE" sz="3500" err="1">
                <a:solidFill>
                  <a:prstClr val="black"/>
                </a:solidFill>
                <a:latin typeface="Calibri" panose="020F0502020204030204"/>
                <a:ea typeface="Calibri"/>
                <a:cs typeface="Calibri"/>
              </a:rPr>
              <a:t>year</a:t>
            </a:r>
            <a:r>
              <a:rPr lang="sv-SE" sz="3500">
                <a:solidFill>
                  <a:prstClr val="black"/>
                </a:solidFill>
                <a:latin typeface="Calibri" panose="020F0502020204030204"/>
                <a:ea typeface="Calibri"/>
                <a:cs typeface="Calibri"/>
              </a:rPr>
              <a:t>" av Chicago Art Council. Sedan 1993 samarbetar han med Annelie Westin i Stockholm. Boris arbetar med grafik, akvareller, bronsskulpturer och oljor, vissa väldigt stora. Boris hämtar mycket inspiration från sina resor till Nepal och från studier på buddistiska kloster och även från musiken. Motiven varierar från helt abstrakta saker i starka klara färger till landskap och städer, hamnar och båtar med poetiska inslag av foton, symboler och skrift. </a:t>
            </a:r>
          </a:p>
          <a:p>
            <a:pPr>
              <a:lnSpc>
                <a:spcPct val="90000"/>
              </a:lnSpc>
              <a:spcBef>
                <a:spcPts val="600"/>
              </a:spcBef>
              <a:spcAft>
                <a:spcPts val="900"/>
              </a:spcAft>
              <a:defRPr/>
            </a:pPr>
            <a:r>
              <a:rPr lang="sv-SE" sz="3500">
                <a:solidFill>
                  <a:prstClr val="black"/>
                </a:solidFill>
                <a:latin typeface="Calibri" panose="020F0502020204030204"/>
                <a:ea typeface="Calibri"/>
                <a:cs typeface="Calibri"/>
                <a:hlinkClick r:id="rId5"/>
              </a:rPr>
              <a:t>https://zatswestin.se/</a:t>
            </a:r>
            <a:r>
              <a:rPr lang="sv-SE" sz="3500">
                <a:solidFill>
                  <a:prstClr val="black"/>
                </a:solidFill>
                <a:latin typeface="Calibri" panose="020F0502020204030204"/>
                <a:ea typeface="Calibri"/>
                <a:cs typeface="Calibri"/>
              </a:rPr>
              <a:t> </a:t>
            </a:r>
          </a:p>
        </p:txBody>
      </p:sp>
      <p:pic>
        <p:nvPicPr>
          <p:cNvPr id="7" name="Picture 6">
            <a:extLst>
              <a:ext uri="{FF2B5EF4-FFF2-40B4-BE49-F238E27FC236}">
                <a16:creationId xmlns:a16="http://schemas.microsoft.com/office/drawing/2014/main" id="{9F73570D-3100-F246-D343-1EACB12ADB98}"/>
              </a:ext>
            </a:extLst>
          </p:cNvPr>
          <p:cNvPicPr>
            <a:picLocks noChangeAspect="1"/>
          </p:cNvPicPr>
          <p:nvPr/>
        </p:nvPicPr>
        <p:blipFill>
          <a:blip r:embed="rId6"/>
          <a:stretch>
            <a:fillRect/>
          </a:stretch>
        </p:blipFill>
        <p:spPr>
          <a:xfrm>
            <a:off x="6904189" y="720312"/>
            <a:ext cx="4186597" cy="5606884"/>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5.</a:t>
            </a:r>
          </a:p>
        </p:txBody>
      </p:sp>
    </p:spTree>
    <p:custDataLst>
      <p:custData r:id="rId1"/>
      <p:custData r:id="rId2"/>
    </p:custDataLst>
    <p:extLst>
      <p:ext uri="{BB962C8B-B14F-4D97-AF65-F5344CB8AC3E}">
        <p14:creationId xmlns:p14="http://schemas.microsoft.com/office/powerpoint/2010/main" val="285226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4A8BF-B4C4-250B-8DF7-E6636442AF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1BC7D-8468-06E7-7FC0-168F3DBB1714}"/>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cs typeface="Calibri Light"/>
              </a:rPr>
              <a:t>Kvarnen</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47528ACA-2159-2984-C707-900FAD0F988F}"/>
              </a:ext>
            </a:extLst>
          </p:cNvPr>
          <p:cNvSpPr>
            <a:spLocks/>
          </p:cNvSpPr>
          <p:nvPr/>
        </p:nvSpPr>
        <p:spPr>
          <a:xfrm>
            <a:off x="630936" y="2282562"/>
            <a:ext cx="5584234" cy="3926214"/>
          </a:xfrm>
          <a:prstGeom prst="rect">
            <a:avLst/>
          </a:prstGeom>
        </p:spPr>
        <p:txBody>
          <a:bodyPr vert="horz" lIns="91440" tIns="45720" rIns="91440" bIns="45720" rtlCol="0" anchor="t">
            <a:normAutofit fontScale="77500" lnSpcReduction="2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Konstnär: Boris Zats</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lang="sv-SE" sz="2300">
                <a:solidFill>
                  <a:prstClr val="black"/>
                </a:solidFill>
                <a:latin typeface="Calibri" panose="020F0502020204030204"/>
                <a:ea typeface="Calibri"/>
                <a:cs typeface="Calibri"/>
              </a:rPr>
              <a:t>Litografi</a:t>
            </a:r>
            <a:endParaRPr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Storlek: 43x68 cm</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2300">
                <a:solidFill>
                  <a:prstClr val="black"/>
                </a:solidFill>
                <a:latin typeface="Calibri" panose="020F0502020204030204"/>
              </a:rPr>
              <a:t> 3800 </a:t>
            </a: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a:solidFill>
                  <a:prstClr val="black"/>
                </a:solidFill>
                <a:latin typeface="Calibri" panose="020F0502020204030204"/>
              </a:rPr>
              <a:t>Boris Zats är född i Estland i dåvarande Sovjetunionen. Började tidigt teckna och skissa, men tog upp måleriet på allvar först när han kommit till Sverige 1988. Här uppmärksammades hans talang ganska snart och sedan dess har han försörjt sig på sitt </a:t>
            </a:r>
            <a:r>
              <a:rPr lang="sv-SE" err="1">
                <a:solidFill>
                  <a:prstClr val="black"/>
                </a:solidFill>
                <a:latin typeface="Calibri" panose="020F0502020204030204"/>
              </a:rPr>
              <a:t>konstnärsskap</a:t>
            </a:r>
            <a:r>
              <a:rPr lang="sv-SE">
                <a:solidFill>
                  <a:prstClr val="black"/>
                </a:solidFill>
                <a:latin typeface="Calibri" panose="020F0502020204030204"/>
              </a:rPr>
              <a:t>. Har ställt ut på gallerier över hela landet, i Norge och USA. Fick 1998 utmärkelsen "Artist </a:t>
            </a:r>
            <a:r>
              <a:rPr lang="sv-SE" err="1">
                <a:solidFill>
                  <a:prstClr val="black"/>
                </a:solidFill>
                <a:latin typeface="Calibri" panose="020F0502020204030204"/>
              </a:rPr>
              <a:t>of</a:t>
            </a:r>
            <a:r>
              <a:rPr lang="sv-SE">
                <a:solidFill>
                  <a:prstClr val="black"/>
                </a:solidFill>
                <a:latin typeface="Calibri" panose="020F0502020204030204"/>
              </a:rPr>
              <a:t> the </a:t>
            </a:r>
            <a:r>
              <a:rPr lang="sv-SE" err="1">
                <a:solidFill>
                  <a:prstClr val="black"/>
                </a:solidFill>
                <a:latin typeface="Calibri" panose="020F0502020204030204"/>
              </a:rPr>
              <a:t>year</a:t>
            </a:r>
            <a:r>
              <a:rPr lang="sv-SE">
                <a:solidFill>
                  <a:prstClr val="black"/>
                </a:solidFill>
                <a:latin typeface="Calibri" panose="020F0502020204030204"/>
              </a:rPr>
              <a:t>" av Chicago Art Council. Sedan 1993 samarbetar han med Annelie Westin i Stockholm. Boris arbetar med grafik, akvareller, bronsskulpturer och oljor, vissa väldigt stora. Boris hämtar mycket inspiration från sina resor till Nepal och från studier på buddistiska kloster och även från musiken. Motiven varierar från helt abstrakta saker i starka klara färger till landskap och städer, hamnar och båtar med poetiska inslag av foton, symboler och skrift. </a:t>
            </a:r>
            <a:endParaRPr lang="sv-SE">
              <a:solidFill>
                <a:prstClr val="black"/>
              </a:solidFill>
              <a:latin typeface="Calibri" panose="020F0502020204030204"/>
              <a:ea typeface="Calibri"/>
              <a:cs typeface="Calibri"/>
            </a:endParaRPr>
          </a:p>
          <a:p>
            <a:pPr>
              <a:lnSpc>
                <a:spcPct val="90000"/>
              </a:lnSpc>
              <a:spcBef>
                <a:spcPts val="600"/>
              </a:spcBef>
              <a:spcAft>
                <a:spcPts val="900"/>
              </a:spcAft>
              <a:defRPr/>
            </a:pPr>
            <a:r>
              <a:rPr lang="sv-SE">
                <a:solidFill>
                  <a:prstClr val="black"/>
                </a:solidFill>
                <a:latin typeface="Calibri" panose="020F0502020204030204"/>
                <a:hlinkClick r:id="rId5"/>
              </a:rPr>
              <a:t>https://zatswestin.se/</a:t>
            </a:r>
            <a:r>
              <a:rPr lang="sv-SE">
                <a:solidFill>
                  <a:prstClr val="black"/>
                </a:solidFill>
                <a:latin typeface="Calibri" panose="020F0502020204030204"/>
              </a:rPr>
              <a:t> </a:t>
            </a:r>
            <a:endParaRPr lang="sv-SE">
              <a:solidFill>
                <a:prstClr val="black"/>
              </a:solidFill>
              <a:latin typeface="Calibri" panose="020F0502020204030204"/>
              <a:ea typeface="Calibri"/>
              <a:cs typeface="Calibri"/>
            </a:endParaRPr>
          </a:p>
        </p:txBody>
      </p:sp>
      <p:pic>
        <p:nvPicPr>
          <p:cNvPr id="7" name="Picture 6">
            <a:extLst>
              <a:ext uri="{FF2B5EF4-FFF2-40B4-BE49-F238E27FC236}">
                <a16:creationId xmlns:a16="http://schemas.microsoft.com/office/drawing/2014/main" id="{124EA33C-6CFD-386C-D027-B22AC3C9A861}"/>
              </a:ext>
            </a:extLst>
          </p:cNvPr>
          <p:cNvPicPr>
            <a:picLocks noChangeAspect="1"/>
          </p:cNvPicPr>
          <p:nvPr/>
        </p:nvPicPr>
        <p:blipFill>
          <a:blip r:embed="rId6"/>
          <a:srcRect l="1799"/>
          <a:stretch>
            <a:fillRect/>
          </a:stretch>
        </p:blipFill>
        <p:spPr>
          <a:xfrm>
            <a:off x="6900866" y="730045"/>
            <a:ext cx="3484460" cy="5397910"/>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6.</a:t>
            </a:r>
          </a:p>
        </p:txBody>
      </p:sp>
    </p:spTree>
    <p:custDataLst>
      <p:custData r:id="rId1"/>
      <p:custData r:id="rId2"/>
    </p:custDataLst>
    <p:extLst>
      <p:ext uri="{BB962C8B-B14F-4D97-AF65-F5344CB8AC3E}">
        <p14:creationId xmlns:p14="http://schemas.microsoft.com/office/powerpoint/2010/main" val="333764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C1CDD-D935-3E33-F390-BBD1471C4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8F3D6F-1B84-CE23-96C0-024441A2E3E2}"/>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cs typeface="Calibri Light"/>
              </a:rPr>
              <a:t>Duvan</a:t>
            </a:r>
            <a:endParaRPr lang="sv-SE" sz="5400" kern="1200">
              <a:latin typeface="+mj-lt"/>
              <a:ea typeface="+mj-ea"/>
              <a:cs typeface="+mj-cs"/>
            </a:endParaRPr>
          </a:p>
        </p:txBody>
      </p:sp>
      <p:sp>
        <p:nvSpPr>
          <p:cNvPr id="3" name="Rectangle 2">
            <a:extLst>
              <a:ext uri="{FF2B5EF4-FFF2-40B4-BE49-F238E27FC236}">
                <a16:creationId xmlns:a16="http://schemas.microsoft.com/office/drawing/2014/main" id="{E3C20B43-118D-17B3-5C1E-16A17471D8D8}"/>
              </a:ext>
            </a:extLst>
          </p:cNvPr>
          <p:cNvSpPr>
            <a:spLocks/>
          </p:cNvSpPr>
          <p:nvPr/>
        </p:nvSpPr>
        <p:spPr>
          <a:xfrm>
            <a:off x="630936" y="2447568"/>
            <a:ext cx="5735488" cy="4221364"/>
          </a:xfrm>
          <a:prstGeom prst="rect">
            <a:avLst/>
          </a:prstGeom>
        </p:spPr>
        <p:txBody>
          <a:bodyPr vert="horz" lIns="91440" tIns="45720" rIns="91440" bIns="45720" rtlCol="0" anchor="t">
            <a:normAutofit fontScale="70000" lnSpcReduction="2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600" b="0" i="0" u="none" strike="noStrike" kern="1200" cap="none" spc="0" normalizeH="0" baseline="0" noProof="0">
                <a:ln>
                  <a:noFill/>
                </a:ln>
                <a:solidFill>
                  <a:prstClr val="black"/>
                </a:solidFill>
                <a:effectLst/>
                <a:uLnTx/>
                <a:uFillTx/>
                <a:latin typeface="Calibri" panose="020F0502020204030204"/>
                <a:ea typeface="+mn-ea"/>
                <a:cs typeface="+mn-cs"/>
              </a:rPr>
              <a:t>Konstnär: Annelie Westin</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lang="sv-SE" sz="2600">
                <a:solidFill>
                  <a:prstClr val="black"/>
                </a:solidFill>
                <a:latin typeface="Calibri" panose="020F0502020204030204"/>
              </a:rPr>
              <a:t>Fotografi</a:t>
            </a:r>
            <a:endParaRPr lang="sv-SE" sz="2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600" b="0" i="0" u="none" strike="noStrike" kern="1200" cap="none" spc="0" normalizeH="0" baseline="0" noProof="0">
                <a:ln>
                  <a:noFill/>
                </a:ln>
                <a:solidFill>
                  <a:prstClr val="black"/>
                </a:solidFill>
                <a:effectLst/>
                <a:uLnTx/>
                <a:uFillTx/>
                <a:latin typeface="Calibri" panose="020F0502020204030204"/>
                <a:ea typeface="+mn-ea"/>
                <a:cs typeface="+mn-cs"/>
              </a:rPr>
              <a:t>Storlek: 47x68 cm</a:t>
            </a:r>
            <a:endParaRPr kumimoji="0" lang="sv-SE" sz="2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26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2600">
                <a:solidFill>
                  <a:prstClr val="black"/>
                </a:solidFill>
                <a:latin typeface="Calibri" panose="020F0502020204030204"/>
              </a:rPr>
              <a:t> 3800 </a:t>
            </a:r>
            <a:r>
              <a:rPr kumimoji="0" lang="sv-SE" sz="26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2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2000">
                <a:solidFill>
                  <a:prstClr val="black"/>
                </a:solidFill>
                <a:latin typeface="Calibri" panose="020F0502020204030204"/>
              </a:rPr>
              <a:t>Annelie Westin är född i Stockholm. Hon bestämde sig vid 23 års ålder att ägna sig åt konsten som tidigare mest varit en hobby vid sidan om olika humanistiska studier vid universitet. Efter att ha studerat engelska i Australien ett år beslöt hon sig för att ta upp måleriet på allvar. Hon gick ett par kurser i krokiteknik och akvarellmålning och fortsatte sedan att utveckla sina egna </a:t>
            </a:r>
            <a:r>
              <a:rPr lang="sv-SE" sz="2000" err="1">
                <a:solidFill>
                  <a:prstClr val="black"/>
                </a:solidFill>
                <a:latin typeface="Calibri" panose="020F0502020204030204"/>
              </a:rPr>
              <a:t>ideér</a:t>
            </a:r>
            <a:r>
              <a:rPr lang="sv-SE" sz="2000">
                <a:solidFill>
                  <a:prstClr val="black"/>
                </a:solidFill>
                <a:latin typeface="Calibri" panose="020F0502020204030204"/>
              </a:rPr>
              <a:t> i ateljén. 1993 träffade hon konstnärskollegan Boris Zats och tillsammans startade de upp gemensamma utställningar och projekt. Motiven hämtas från människor som poserar eller fotograferas - porträtt, krokiteckningar som omvandlas till akvareller eller oljor. Oftast i kontrasterande diffusare bakgrunder. Likadant med stilleben, former som framhävs ur intrycket av en flytande omgivning. </a:t>
            </a:r>
          </a:p>
          <a:p>
            <a:pPr>
              <a:lnSpc>
                <a:spcPct val="90000"/>
              </a:lnSpc>
              <a:spcBef>
                <a:spcPts val="600"/>
              </a:spcBef>
              <a:spcAft>
                <a:spcPts val="900"/>
              </a:spcAft>
              <a:defRPr/>
            </a:pPr>
            <a:r>
              <a:rPr lang="sv-SE" sz="2000">
                <a:solidFill>
                  <a:prstClr val="black"/>
                </a:solidFill>
                <a:latin typeface="Calibri" panose="020F0502020204030204"/>
                <a:hlinkClick r:id="rId5"/>
              </a:rPr>
              <a:t>https://zatswestin.se/</a:t>
            </a:r>
            <a:r>
              <a:rPr lang="sv-SE" sz="2000">
                <a:solidFill>
                  <a:prstClr val="black"/>
                </a:solidFill>
                <a:latin typeface="Calibri" panose="020F0502020204030204"/>
              </a:rPr>
              <a:t> </a:t>
            </a:r>
            <a:endParaRPr lang="sv-SE" sz="2000">
              <a:solidFill>
                <a:prstClr val="black"/>
              </a:solidFill>
              <a:latin typeface="Calibri" panose="020F0502020204030204"/>
              <a:ea typeface="Calibri"/>
              <a:cs typeface="Calibri"/>
            </a:endParaRPr>
          </a:p>
        </p:txBody>
      </p:sp>
      <p:pic>
        <p:nvPicPr>
          <p:cNvPr id="7" name="Picture 6">
            <a:extLst>
              <a:ext uri="{FF2B5EF4-FFF2-40B4-BE49-F238E27FC236}">
                <a16:creationId xmlns:a16="http://schemas.microsoft.com/office/drawing/2014/main" id="{9D0A68BA-B32C-162A-F84F-FB4535BBCD6D}"/>
              </a:ext>
            </a:extLst>
          </p:cNvPr>
          <p:cNvPicPr>
            <a:picLocks noChangeAspect="1"/>
          </p:cNvPicPr>
          <p:nvPr/>
        </p:nvPicPr>
        <p:blipFill>
          <a:blip r:embed="rId6"/>
          <a:srcRect r="1182"/>
          <a:stretch>
            <a:fillRect/>
          </a:stretch>
        </p:blipFill>
        <p:spPr>
          <a:xfrm>
            <a:off x="7123756" y="907025"/>
            <a:ext cx="3554075" cy="5161849"/>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7.</a:t>
            </a:r>
          </a:p>
        </p:txBody>
      </p:sp>
    </p:spTree>
    <p:custDataLst>
      <p:custData r:id="rId1"/>
      <p:custData r:id="rId2"/>
    </p:custDataLst>
    <p:extLst>
      <p:ext uri="{BB962C8B-B14F-4D97-AF65-F5344CB8AC3E}">
        <p14:creationId xmlns:p14="http://schemas.microsoft.com/office/powerpoint/2010/main" val="2891435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5B5EA-49A2-15AE-318E-434A399E5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FF3C7-92C6-23D3-BC33-30401C1037D1}"/>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Ansikte</a:t>
            </a:r>
            <a:endParaRPr lang="sv-SE"/>
          </a:p>
        </p:txBody>
      </p:sp>
      <p:sp>
        <p:nvSpPr>
          <p:cNvPr id="3" name="Rectangle 2">
            <a:extLst>
              <a:ext uri="{FF2B5EF4-FFF2-40B4-BE49-F238E27FC236}">
                <a16:creationId xmlns:a16="http://schemas.microsoft.com/office/drawing/2014/main" id="{0B194AAE-6A9D-2BE3-833D-34D2D765A352}"/>
              </a:ext>
            </a:extLst>
          </p:cNvPr>
          <p:cNvSpPr>
            <a:spLocks/>
          </p:cNvSpPr>
          <p:nvPr/>
        </p:nvSpPr>
        <p:spPr>
          <a:xfrm>
            <a:off x="630936" y="2660903"/>
            <a:ext cx="5465064" cy="4022926"/>
          </a:xfrm>
          <a:prstGeom prst="rect">
            <a:avLst/>
          </a:prstGeom>
        </p:spPr>
        <p:txBody>
          <a:bodyPr vert="horz" lIns="91440" tIns="45720" rIns="91440" bIns="45720" rtlCol="0" anchor="t">
            <a:normAutofit/>
          </a:bodyPr>
          <a:lstStyle/>
          <a:p>
            <a:pPr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P A Sandström</a:t>
            </a:r>
            <a:endParaRPr lang="sv-SE">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ea typeface="Calibri"/>
                <a:cs typeface="Calibri"/>
              </a:rPr>
              <a:t>Keramik</a:t>
            </a: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14 x 14 x 12cm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3 500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noProof="0">
              <a:solidFill>
                <a:prstClr val="black"/>
              </a:solidFill>
              <a:latin typeface="Calibri" panose="020F0502020204030204"/>
            </a:endParaRPr>
          </a:p>
          <a:p>
            <a:pPr>
              <a:lnSpc>
                <a:spcPct val="90000"/>
              </a:lnSpc>
              <a:spcBef>
                <a:spcPts val="600"/>
              </a:spcBef>
              <a:spcAft>
                <a:spcPts val="900"/>
              </a:spcAft>
              <a:defRPr/>
            </a:pPr>
            <a:r>
              <a:rPr lang="sv-SE" sz="1400" noProof="0">
                <a:solidFill>
                  <a:prstClr val="black"/>
                </a:solidFill>
                <a:latin typeface="Calibri" panose="020F0502020204030204"/>
                <a:hlinkClick r:id="rId5"/>
              </a:rPr>
              <a:t>P-A Sandström </a:t>
            </a:r>
            <a:r>
              <a:rPr lang="sv-SE" sz="1400" noProof="0">
                <a:solidFill>
                  <a:prstClr val="black"/>
                </a:solidFill>
                <a:latin typeface="Calibri" panose="020F0502020204030204"/>
              </a:rPr>
              <a:t>är en svensk keramiker och bildkonstnär från Falköping känd för sina </a:t>
            </a:r>
            <a:r>
              <a:rPr lang="sv-SE" sz="1400" noProof="0" err="1">
                <a:solidFill>
                  <a:prstClr val="black"/>
                </a:solidFill>
                <a:latin typeface="Calibri" panose="020F0502020204030204"/>
              </a:rPr>
              <a:t>rakubrända</a:t>
            </a:r>
            <a:r>
              <a:rPr lang="sv-SE" sz="1400" noProof="0">
                <a:solidFill>
                  <a:prstClr val="black"/>
                </a:solidFill>
                <a:latin typeface="Calibri" panose="020F0502020204030204"/>
              </a:rPr>
              <a:t> skulpturer och föremål i sandgjutet glas. Skulpturerna är ofta i form av ansikten som förmedlar lugn och trygghet och har gjort honom populär internationellt med utställningar I Europa, Usa och Mexiko. Driver eget galleri I Falköping.</a:t>
            </a:r>
          </a:p>
          <a:p>
            <a:pPr>
              <a:lnSpc>
                <a:spcPct val="90000"/>
              </a:lnSpc>
              <a:spcBef>
                <a:spcPts val="600"/>
              </a:spcBef>
              <a:spcAft>
                <a:spcPts val="900"/>
              </a:spcAft>
              <a:defRPr/>
            </a:pPr>
            <a:r>
              <a:rPr lang="sv-SE" sz="1400" noProof="0">
                <a:solidFill>
                  <a:prstClr val="black"/>
                </a:solidFill>
              </a:rPr>
              <a:t>Inköpt på </a:t>
            </a:r>
            <a:r>
              <a:rPr lang="sv-SE" sz="1400" noProof="0">
                <a:solidFill>
                  <a:prstClr val="black"/>
                </a:solidFill>
                <a:hlinkClick r:id="rId6"/>
              </a:rPr>
              <a:t>Galleri21</a:t>
            </a:r>
            <a:r>
              <a:rPr lang="sv-SE" sz="1400" noProof="0">
                <a:solidFill>
                  <a:prstClr val="black"/>
                </a:solidFill>
              </a:rPr>
              <a:t> I Norrköping</a:t>
            </a:r>
          </a:p>
        </p:txBody>
      </p:sp>
      <p:pic>
        <p:nvPicPr>
          <p:cNvPr id="5" name="Picture 4">
            <a:extLst>
              <a:ext uri="{FF2B5EF4-FFF2-40B4-BE49-F238E27FC236}">
                <a16:creationId xmlns:a16="http://schemas.microsoft.com/office/drawing/2014/main" id="{6D1DDC8F-1256-6299-160E-266EDE07E3F2}"/>
              </a:ext>
            </a:extLst>
          </p:cNvPr>
          <p:cNvPicPr>
            <a:picLocks noChangeAspect="1"/>
          </p:cNvPicPr>
          <p:nvPr/>
        </p:nvPicPr>
        <p:blipFill>
          <a:blip r:embed="rId7"/>
          <a:stretch>
            <a:fillRect/>
          </a:stretch>
        </p:blipFill>
        <p:spPr>
          <a:xfrm>
            <a:off x="6096000" y="1189721"/>
            <a:ext cx="4617901" cy="4861507"/>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8.</a:t>
            </a:r>
          </a:p>
        </p:txBody>
      </p:sp>
    </p:spTree>
    <p:custDataLst>
      <p:custData r:id="rId1"/>
      <p:custData r:id="rId2"/>
    </p:custDataLst>
    <p:extLst>
      <p:ext uri="{BB962C8B-B14F-4D97-AF65-F5344CB8AC3E}">
        <p14:creationId xmlns:p14="http://schemas.microsoft.com/office/powerpoint/2010/main" val="3249229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0D0E4-C7C0-07A3-CF4F-163020D7A6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A64F66-F9DC-DF5A-9EAA-65C9D1D145B8}"/>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err="1">
                <a:solidFill>
                  <a:schemeClr val="tx1"/>
                </a:solidFill>
                <a:latin typeface="+mj-lt"/>
                <a:ea typeface="Calibri Light"/>
                <a:cs typeface="Calibri Light"/>
              </a:rPr>
              <a:t>Savile</a:t>
            </a:r>
            <a:r>
              <a:rPr lang="sv-SE" sz="5400" kern="1200">
                <a:solidFill>
                  <a:schemeClr val="tx1"/>
                </a:solidFill>
                <a:latin typeface="+mj-lt"/>
                <a:ea typeface="Calibri Light"/>
                <a:cs typeface="Calibri Light"/>
              </a:rPr>
              <a:t> </a:t>
            </a:r>
            <a:r>
              <a:rPr lang="sv-SE" sz="5400" kern="1200" err="1">
                <a:solidFill>
                  <a:schemeClr val="tx1"/>
                </a:solidFill>
                <a:latin typeface="+mj-lt"/>
                <a:ea typeface="Calibri Light"/>
                <a:cs typeface="Calibri Light"/>
              </a:rPr>
              <a:t>Row</a:t>
            </a:r>
            <a:endParaRPr lang="sv-SE" sz="5400" kern="1200">
              <a:solidFill>
                <a:schemeClr val="tx1"/>
              </a:solidFill>
              <a:latin typeface="+mj-lt"/>
              <a:ea typeface="Calibri Light"/>
              <a:cs typeface="Calibri Light"/>
            </a:endParaRPr>
          </a:p>
        </p:txBody>
      </p:sp>
      <p:sp>
        <p:nvSpPr>
          <p:cNvPr id="3" name="Rectangle 2">
            <a:extLst>
              <a:ext uri="{FF2B5EF4-FFF2-40B4-BE49-F238E27FC236}">
                <a16:creationId xmlns:a16="http://schemas.microsoft.com/office/drawing/2014/main" id="{58297E5F-F0DA-C03E-3FE4-77177BE63048}"/>
              </a:ext>
            </a:extLst>
          </p:cNvPr>
          <p:cNvSpPr>
            <a:spLocks/>
          </p:cNvSpPr>
          <p:nvPr/>
        </p:nvSpPr>
        <p:spPr>
          <a:xfrm>
            <a:off x="630936" y="2660903"/>
            <a:ext cx="5465064" cy="4022926"/>
          </a:xfrm>
          <a:prstGeom prst="rect">
            <a:avLst/>
          </a:prstGeom>
        </p:spPr>
        <p:txBody>
          <a:bodyPr vert="horz" lIns="91440" tIns="45720" rIns="91440" bIns="45720" rtlCol="0" anchor="t">
            <a:normAutofit fontScale="77500" lnSpcReduction="20000"/>
          </a:bodyPr>
          <a:lstStyle/>
          <a:p>
            <a:pPr lvl="0" indent="-228600">
              <a:lnSpc>
                <a:spcPct val="90000"/>
              </a:lnSpc>
              <a:spcBef>
                <a:spcPts val="600"/>
              </a:spcBef>
              <a:spcAft>
                <a:spcPts val="900"/>
              </a:spcAft>
              <a:buFont typeface="Arial" panose="020B0604020202020204" pitchFamily="34" charset="0"/>
              <a:buChar char="•"/>
              <a:defRPr/>
            </a:pPr>
            <a:r>
              <a:rPr lang="sv-SE" sz="2300">
                <a:solidFill>
                  <a:prstClr val="black"/>
                </a:solidFill>
                <a:latin typeface="Calibri" panose="020F0502020204030204"/>
              </a:rPr>
              <a:t>Konstnär: Richard Ryan</a:t>
            </a:r>
          </a:p>
          <a:p>
            <a:pPr lvl="0" indent="-228600">
              <a:lnSpc>
                <a:spcPct val="90000"/>
              </a:lnSpc>
              <a:spcBef>
                <a:spcPts val="600"/>
              </a:spcBef>
              <a:spcAft>
                <a:spcPts val="900"/>
              </a:spcAft>
              <a:buFont typeface="Arial" panose="020B0604020202020204" pitchFamily="34" charset="0"/>
              <a:buChar char="•"/>
              <a:defRPr/>
            </a:pPr>
            <a:r>
              <a:rPr lang="sv-SE" sz="2300">
                <a:solidFill>
                  <a:prstClr val="black"/>
                </a:solidFill>
                <a:latin typeface="Calibri" panose="020F0502020204030204"/>
              </a:rPr>
              <a:t>Silkescreentryck</a:t>
            </a:r>
          </a:p>
          <a:p>
            <a:pPr lvl="0" indent="-228600">
              <a:lnSpc>
                <a:spcPct val="90000"/>
              </a:lnSpc>
              <a:spcBef>
                <a:spcPts val="600"/>
              </a:spcBef>
              <a:spcAft>
                <a:spcPts val="900"/>
              </a:spcAft>
              <a:buFont typeface="Arial" panose="020B0604020202020204" pitchFamily="34" charset="0"/>
              <a:buChar char="•"/>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Storlek:  74x62 cm</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2300">
                <a:solidFill>
                  <a:prstClr val="black"/>
                </a:solidFill>
                <a:latin typeface="Calibri" panose="020F0502020204030204"/>
              </a:rPr>
              <a:t> 4 000 </a:t>
            </a: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kr</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a:lnSpc>
                <a:spcPct val="90000"/>
              </a:lnSpc>
              <a:spcBef>
                <a:spcPts val="600"/>
              </a:spcBef>
              <a:spcAft>
                <a:spcPts val="900"/>
              </a:spcAft>
              <a:defRPr/>
            </a:pPr>
            <a:r>
              <a:rPr lang="sv-SE"/>
              <a:t>Richard Ryan de </a:t>
            </a:r>
            <a:r>
              <a:rPr lang="sv-SE" err="1"/>
              <a:t>Cuevas</a:t>
            </a:r>
            <a:r>
              <a:rPr lang="sv-SE"/>
              <a:t>, är en svensk konstnär och fotograf född 1974 i Santiago, Chile. Han upptäckte vid tidig ålder sitt intresse för olika konstnärliga och han sökte sig till måleri och teckning. Av en ren tillfällighet väcktes under samma period också en passion för magin i att fotografera och framkalla egna fotografier. I början av 2000-talet så  utvecklade han en egen grafisk stil där han målade motiv baserade på fotografier. Dessa färgstarka, kontrastrika och klassiska kompositioner bär tydlig prägel av sockriga affischer från tidigt nittonhundratal såväl som popkonst och måleri av den realistiska skolan. 2010 gav han ut en portfolio ”London by Ryan” ur vilken detta motiv är hämtat.</a:t>
            </a:r>
          </a:p>
          <a:p>
            <a:pPr>
              <a:lnSpc>
                <a:spcPct val="90000"/>
              </a:lnSpc>
              <a:spcBef>
                <a:spcPts val="600"/>
              </a:spcBef>
              <a:spcAft>
                <a:spcPts val="900"/>
              </a:spcAft>
              <a:defRPr/>
            </a:pPr>
            <a:r>
              <a:rPr lang="sv-SE">
                <a:solidFill>
                  <a:prstClr val="black"/>
                </a:solidFill>
                <a:hlinkClick r:id="rId5"/>
              </a:rPr>
              <a:t>https://www.mrrichardryan.com/london-by-ryan</a:t>
            </a:r>
            <a:r>
              <a:rPr lang="sv-SE">
                <a:solidFill>
                  <a:prstClr val="black"/>
                </a:solidFill>
              </a:rPr>
              <a:t> </a:t>
            </a:r>
          </a:p>
          <a:p>
            <a:pPr>
              <a:lnSpc>
                <a:spcPct val="90000"/>
              </a:lnSpc>
              <a:spcBef>
                <a:spcPts val="600"/>
              </a:spcBef>
              <a:spcAft>
                <a:spcPts val="900"/>
              </a:spcAft>
              <a:defRPr/>
            </a:pPr>
            <a:r>
              <a:rPr lang="sv-SE">
                <a:solidFill>
                  <a:prstClr val="black"/>
                </a:solidFill>
              </a:rPr>
              <a:t>Tavlan inköpt från konsthandlare Arne Ericson</a:t>
            </a:r>
          </a:p>
        </p:txBody>
      </p:sp>
      <p:pic>
        <p:nvPicPr>
          <p:cNvPr id="7" name="Picture 6">
            <a:extLst>
              <a:ext uri="{FF2B5EF4-FFF2-40B4-BE49-F238E27FC236}">
                <a16:creationId xmlns:a16="http://schemas.microsoft.com/office/drawing/2014/main" id="{D11F4693-DB65-E553-365B-57DE0AD098EA}"/>
              </a:ext>
            </a:extLst>
          </p:cNvPr>
          <p:cNvPicPr>
            <a:picLocks noChangeAspect="1"/>
          </p:cNvPicPr>
          <p:nvPr/>
        </p:nvPicPr>
        <p:blipFill>
          <a:blip r:embed="rId6"/>
          <a:stretch>
            <a:fillRect/>
          </a:stretch>
        </p:blipFill>
        <p:spPr>
          <a:xfrm>
            <a:off x="6250081" y="958645"/>
            <a:ext cx="5442580" cy="4527755"/>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9.</a:t>
            </a:r>
          </a:p>
        </p:txBody>
      </p:sp>
    </p:spTree>
    <p:custDataLst>
      <p:custData r:id="rId1"/>
      <p:custData r:id="rId2"/>
    </p:custDataLst>
    <p:extLst>
      <p:ext uri="{BB962C8B-B14F-4D97-AF65-F5344CB8AC3E}">
        <p14:creationId xmlns:p14="http://schemas.microsoft.com/office/powerpoint/2010/main" val="4205754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2E764-586C-054F-7D69-C27F9DDFC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C9D9F-AB3A-3970-E7FC-D796AF134294}"/>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Lime</a:t>
            </a:r>
            <a:endParaRPr lang="sv-SE"/>
          </a:p>
        </p:txBody>
      </p:sp>
      <p:sp>
        <p:nvSpPr>
          <p:cNvPr id="3" name="Rectangle 2">
            <a:extLst>
              <a:ext uri="{FF2B5EF4-FFF2-40B4-BE49-F238E27FC236}">
                <a16:creationId xmlns:a16="http://schemas.microsoft.com/office/drawing/2014/main" id="{A69F0344-DE7A-BB4F-9A56-E2B60C3DE230}"/>
              </a:ext>
            </a:extLst>
          </p:cNvPr>
          <p:cNvSpPr>
            <a:spLocks/>
          </p:cNvSpPr>
          <p:nvPr/>
        </p:nvSpPr>
        <p:spPr>
          <a:xfrm>
            <a:off x="630936" y="2660903"/>
            <a:ext cx="5465064" cy="4022926"/>
          </a:xfrm>
          <a:prstGeom prst="rect">
            <a:avLst/>
          </a:prstGeom>
        </p:spPr>
        <p:txBody>
          <a:bodyPr vert="horz" lIns="91440" tIns="45720" rIns="91440" bIns="45720" rtlCol="0" anchor="t">
            <a:normAutofit/>
          </a:bodyPr>
          <a:lstStyle/>
          <a:p>
            <a:pPr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Eva Boström</a:t>
            </a: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Akryl</a:t>
            </a:r>
            <a:endParaRPr lang="sv-SE">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34 x 39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2 900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1400">
                <a:solidFill>
                  <a:prstClr val="black"/>
                </a:solidFill>
                <a:latin typeface="Calibri" panose="020F0502020204030204"/>
              </a:rPr>
              <a:t>Eva Boström är en svensk konstnär </a:t>
            </a:r>
            <a:r>
              <a:rPr lang="sv-SE" sz="1400">
                <a:solidFill>
                  <a:prstClr val="black"/>
                </a:solidFill>
              </a:rPr>
              <a:t>född 1954 i Stockholm men som nu bor i Tranås. Hon är </a:t>
            </a:r>
            <a:r>
              <a:rPr lang="sv-SE" sz="1400">
                <a:solidFill>
                  <a:prstClr val="black"/>
                </a:solidFill>
                <a:latin typeface="Calibri" panose="020F0502020204030204"/>
              </a:rPr>
              <a:t>utbildad vid Anders Beckmans Reklamskola och jobbade 10 år som Art Director.  Hon målar helst i akryl men har under åren också gjort hundratals original litografier och </a:t>
            </a:r>
            <a:r>
              <a:rPr lang="sv-SE" sz="1400" err="1">
                <a:solidFill>
                  <a:prstClr val="black"/>
                </a:solidFill>
                <a:latin typeface="Calibri" panose="020F0502020204030204"/>
              </a:rPr>
              <a:t>Gicléetryck</a:t>
            </a:r>
            <a:r>
              <a:rPr lang="sv-SE" sz="1400">
                <a:solidFill>
                  <a:prstClr val="black"/>
                </a:solidFill>
                <a:latin typeface="Calibri" panose="020F0502020204030204"/>
              </a:rPr>
              <a:t>. Första konstutställning var 1987 på Galleri Konstgården i Tranås. Under åren har det blivit ett hundratal utställningar i Sverige, Europa och U.S.A. Eva </a:t>
            </a:r>
            <a:r>
              <a:rPr lang="sv-SE" sz="1400"/>
              <a:t>var en av utställarna på höstens vernissage på Ericsson. </a:t>
            </a: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mn-cs"/>
            </a:endParaRPr>
          </a:p>
          <a:p>
            <a:pPr>
              <a:lnSpc>
                <a:spcPct val="90000"/>
              </a:lnSpc>
              <a:spcBef>
                <a:spcPts val="600"/>
              </a:spcBef>
              <a:spcAft>
                <a:spcPts val="900"/>
              </a:spcAft>
              <a:defRPr/>
            </a:pPr>
            <a:r>
              <a:rPr lang="sv-SE" sz="1400">
                <a:solidFill>
                  <a:prstClr val="black"/>
                </a:solidFill>
                <a:hlinkClick r:id="rId5"/>
              </a:rPr>
              <a:t>https://www.evabostrom.se/</a:t>
            </a:r>
            <a:r>
              <a:rPr lang="sv-SE" sz="1400">
                <a:solidFill>
                  <a:prstClr val="black"/>
                </a:solidFill>
              </a:rPr>
              <a:t> </a:t>
            </a: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1039C3A-6EB1-0461-988C-71EC7D1F676A}"/>
              </a:ext>
            </a:extLst>
          </p:cNvPr>
          <p:cNvPicPr>
            <a:picLocks noChangeAspect="1"/>
          </p:cNvPicPr>
          <p:nvPr/>
        </p:nvPicPr>
        <p:blipFill>
          <a:blip r:embed="rId6"/>
          <a:stretch>
            <a:fillRect/>
          </a:stretch>
        </p:blipFill>
        <p:spPr>
          <a:xfrm>
            <a:off x="6600180" y="696293"/>
            <a:ext cx="4600723" cy="5185430"/>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10.</a:t>
            </a:r>
          </a:p>
        </p:txBody>
      </p:sp>
    </p:spTree>
    <p:custDataLst>
      <p:custData r:id="rId1"/>
      <p:custData r:id="rId2"/>
    </p:custDataLst>
    <p:extLst>
      <p:ext uri="{BB962C8B-B14F-4D97-AF65-F5344CB8AC3E}">
        <p14:creationId xmlns:p14="http://schemas.microsoft.com/office/powerpoint/2010/main" val="1201844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A54C0-CBD0-6BE5-0F35-BB4F90BE9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8BDBE-BB5C-D109-10EC-35BCBBF082D0}"/>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Resan</a:t>
            </a:r>
            <a:endParaRPr lang="sv-SE"/>
          </a:p>
        </p:txBody>
      </p:sp>
      <p:sp>
        <p:nvSpPr>
          <p:cNvPr id="3" name="Rectangle 2">
            <a:extLst>
              <a:ext uri="{FF2B5EF4-FFF2-40B4-BE49-F238E27FC236}">
                <a16:creationId xmlns:a16="http://schemas.microsoft.com/office/drawing/2014/main" id="{2808556D-DCBF-08A6-FB14-39E9311541D5}"/>
              </a:ext>
            </a:extLst>
          </p:cNvPr>
          <p:cNvSpPr>
            <a:spLocks/>
          </p:cNvSpPr>
          <p:nvPr/>
        </p:nvSpPr>
        <p:spPr>
          <a:xfrm>
            <a:off x="630936" y="2660903"/>
            <a:ext cx="5465064" cy="4022926"/>
          </a:xfrm>
          <a:prstGeom prst="rect">
            <a:avLst/>
          </a:prstGeom>
        </p:spPr>
        <p:txBody>
          <a:bodyPr vert="horz" lIns="91440" tIns="45720" rIns="91440" bIns="45720" rtlCol="0" anchor="t">
            <a:normAutofit/>
          </a:bodyPr>
          <a:lstStyle/>
          <a:p>
            <a:pPr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Jonas Lund</a:t>
            </a:r>
            <a:endParaRPr lang="sv-SE">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ea typeface="Calibri"/>
                <a:cs typeface="Calibri"/>
              </a:rPr>
              <a:t>Litografi?</a:t>
            </a: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63x66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2 900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1400">
                <a:solidFill>
                  <a:prstClr val="black"/>
                </a:solidFill>
                <a:hlinkClick r:id="rId5"/>
              </a:rPr>
              <a:t>Jonas Lundh</a:t>
            </a:r>
            <a:r>
              <a:rPr lang="sv-SE" sz="1400">
                <a:solidFill>
                  <a:prstClr val="black"/>
                </a:solidFill>
              </a:rPr>
              <a:t>, född 1965, skapar sin egen värld I konsten, där övertydlighet är förbjuden, och rytm är en av ingredienserna. Utmärkande drag I måleriet är de figurative inslagen I hans abstrakta bilder, ofta med insprängda ytor av tomhet som kan locka tankarna vidare. Han lämnar helst öppet för betraktarens egna tolkningar från sina egna erfarenheter och upplevelser. Lundh sysslar främst med måleri men även med installations- och videokonst.</a:t>
            </a:r>
          </a:p>
          <a:p>
            <a:pPr>
              <a:lnSpc>
                <a:spcPct val="90000"/>
              </a:lnSpc>
              <a:spcBef>
                <a:spcPts val="600"/>
              </a:spcBef>
              <a:spcAft>
                <a:spcPts val="900"/>
              </a:spcAft>
              <a:defRPr/>
            </a:pPr>
            <a:r>
              <a:rPr lang="sv-SE" sz="1400">
                <a:solidFill>
                  <a:prstClr val="black"/>
                </a:solidFill>
              </a:rPr>
              <a:t>Inköpt på </a:t>
            </a:r>
            <a:r>
              <a:rPr lang="sv-SE" sz="1400">
                <a:solidFill>
                  <a:prstClr val="black"/>
                </a:solidFill>
                <a:hlinkClick r:id="rId6"/>
              </a:rPr>
              <a:t>Galleri21</a:t>
            </a:r>
            <a:r>
              <a:rPr lang="sv-SE" sz="1400">
                <a:solidFill>
                  <a:prstClr val="black"/>
                </a:solidFill>
              </a:rPr>
              <a:t> I Norrköping</a:t>
            </a:r>
          </a:p>
          <a:p>
            <a:pPr indent="-228600">
              <a:lnSpc>
                <a:spcPct val="90000"/>
              </a:lnSpc>
              <a:spcBef>
                <a:spcPts val="600"/>
              </a:spcBef>
              <a:spcAft>
                <a:spcPts val="900"/>
              </a:spcAft>
              <a:buFont typeface="Arial" panose="020B0604020202020204" pitchFamily="34" charset="0"/>
              <a:buChar char="•"/>
              <a:defRPr/>
            </a:pPr>
            <a:endParaRPr lang="sv-SE">
              <a:solidFill>
                <a:prstClr val="black"/>
              </a:solidFill>
            </a:endParaRPr>
          </a:p>
          <a:p>
            <a:pPr indent="-228600">
              <a:lnSpc>
                <a:spcPct val="90000"/>
              </a:lnSpc>
              <a:spcBef>
                <a:spcPts val="600"/>
              </a:spcBef>
              <a:spcAft>
                <a:spcPts val="900"/>
              </a:spcAft>
              <a:buFont typeface="Arial" panose="020B0604020202020204" pitchFamily="34" charset="0"/>
              <a:buChar char="•"/>
              <a:defRPr/>
            </a:pPr>
            <a:endParaRPr lang="sv-SE">
              <a:solidFill>
                <a:prstClr val="black"/>
              </a:solidFill>
              <a:latin typeface="Calibri" panose="020F0502020204030204"/>
            </a:endParaRPr>
          </a:p>
        </p:txBody>
      </p:sp>
      <p:pic>
        <p:nvPicPr>
          <p:cNvPr id="7" name="Picture 6">
            <a:extLst>
              <a:ext uri="{FF2B5EF4-FFF2-40B4-BE49-F238E27FC236}">
                <a16:creationId xmlns:a16="http://schemas.microsoft.com/office/drawing/2014/main" id="{BBFD5014-23B9-C1BB-520D-282952EB9A14}"/>
              </a:ext>
            </a:extLst>
          </p:cNvPr>
          <p:cNvPicPr>
            <a:picLocks noChangeAspect="1"/>
          </p:cNvPicPr>
          <p:nvPr/>
        </p:nvPicPr>
        <p:blipFill>
          <a:blip r:embed="rId7"/>
          <a:stretch>
            <a:fillRect/>
          </a:stretch>
        </p:blipFill>
        <p:spPr>
          <a:xfrm>
            <a:off x="6096000" y="696861"/>
            <a:ext cx="5108042" cy="5464277"/>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11.</a:t>
            </a:r>
          </a:p>
        </p:txBody>
      </p:sp>
    </p:spTree>
    <p:custDataLst>
      <p:custData r:id="rId1"/>
      <p:custData r:id="rId2"/>
    </p:custDataLst>
    <p:extLst>
      <p:ext uri="{BB962C8B-B14F-4D97-AF65-F5344CB8AC3E}">
        <p14:creationId xmlns:p14="http://schemas.microsoft.com/office/powerpoint/2010/main" val="596157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4CF94-D400-352A-C4FD-968AC5F38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2EFCF-B6B8-E09B-9517-3364338F09FA}"/>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Stilleben</a:t>
            </a:r>
            <a:endParaRPr lang="sv-SE"/>
          </a:p>
        </p:txBody>
      </p:sp>
      <p:sp>
        <p:nvSpPr>
          <p:cNvPr id="3" name="Rectangle 2">
            <a:extLst>
              <a:ext uri="{FF2B5EF4-FFF2-40B4-BE49-F238E27FC236}">
                <a16:creationId xmlns:a16="http://schemas.microsoft.com/office/drawing/2014/main" id="{448C2695-710E-E697-F3C1-FABC8EBCA821}"/>
              </a:ext>
            </a:extLst>
          </p:cNvPr>
          <p:cNvSpPr>
            <a:spLocks/>
          </p:cNvSpPr>
          <p:nvPr/>
        </p:nvSpPr>
        <p:spPr>
          <a:xfrm>
            <a:off x="630935" y="2660903"/>
            <a:ext cx="5845491" cy="4022926"/>
          </a:xfrm>
          <a:prstGeom prst="rect">
            <a:avLst/>
          </a:prstGeom>
        </p:spPr>
        <p:txBody>
          <a:bodyPr vert="horz" lIns="91440" tIns="45720" rIns="91440" bIns="45720" rtlCol="0" anchor="t">
            <a:normAutofit/>
          </a:bodyPr>
          <a:lstStyle/>
          <a:p>
            <a:pPr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rPr>
              <a:t>Konstnär: Fabrice de Villeneuve</a:t>
            </a:r>
            <a:endParaRPr lang="sv-SE">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lang="sv-SE">
                <a:solidFill>
                  <a:prstClr val="black"/>
                </a:solidFill>
                <a:latin typeface="Calibri" panose="020F0502020204030204"/>
                <a:ea typeface="Calibri"/>
                <a:cs typeface="Calibri"/>
              </a:rPr>
              <a:t>Mix-Media (Akryl på tryck)</a:t>
            </a:r>
          </a:p>
          <a:p>
            <a:pPr lvl="0"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80x40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2 900</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1400">
                <a:solidFill>
                  <a:prstClr val="black"/>
                </a:solidFill>
                <a:hlinkClick r:id="rId5"/>
              </a:rPr>
              <a:t>Fabrice de Villeneuve </a:t>
            </a:r>
            <a:r>
              <a:rPr lang="sv-SE" sz="1400">
                <a:solidFill>
                  <a:prstClr val="black"/>
                </a:solidFill>
              </a:rPr>
              <a:t>föddes 1954 I Lille, Frankrike och växte upp omgiven av frodiga trädgårdar och kustnära vyer, en miljö som djupt </a:t>
            </a:r>
            <a:r>
              <a:rPr lang="sv-SE" sz="1400" err="1">
                <a:solidFill>
                  <a:prstClr val="black"/>
                </a:solidFill>
              </a:rPr>
              <a:t>formae</a:t>
            </a:r>
            <a:r>
              <a:rPr lang="sv-SE" sz="1400">
                <a:solidFill>
                  <a:prstClr val="black"/>
                </a:solidFill>
              </a:rPr>
              <a:t> hans estetiska känsla. I början av 2000-talet övergick  han från att vara antikvitetshandlare till måleri på </a:t>
            </a:r>
            <a:r>
              <a:rPr lang="sv-SE" sz="1400" err="1">
                <a:solidFill>
                  <a:prstClr val="black"/>
                </a:solidFill>
              </a:rPr>
              <a:t>helttid</a:t>
            </a:r>
            <a:r>
              <a:rPr lang="sv-SE" sz="1400">
                <a:solidFill>
                  <a:prstClr val="black"/>
                </a:solidFill>
              </a:rPr>
              <a:t> och etablerare en egen studio där han både målar själv och är mentor för nya konstnärer. De Villeneuve arbetar främst I olja och betonar precision djup och taktil realism oh använder ofta “</a:t>
            </a:r>
            <a:r>
              <a:rPr lang="sv-SE" sz="1400" err="1">
                <a:solidFill>
                  <a:prstClr val="black"/>
                </a:solidFill>
                <a:hlinkClick r:id="rId6"/>
              </a:rPr>
              <a:t>Trompe</a:t>
            </a:r>
            <a:r>
              <a:rPr lang="sv-SE" sz="1400">
                <a:solidFill>
                  <a:prstClr val="black"/>
                </a:solidFill>
                <a:hlinkClick r:id="rId6"/>
              </a:rPr>
              <a:t> </a:t>
            </a:r>
            <a:r>
              <a:rPr lang="sv-SE" sz="1400" err="1">
                <a:solidFill>
                  <a:prstClr val="black"/>
                </a:solidFill>
                <a:hlinkClick r:id="rId6"/>
              </a:rPr>
              <a:t>l’oeil</a:t>
            </a:r>
            <a:r>
              <a:rPr lang="sv-SE" sz="1400">
                <a:solidFill>
                  <a:prstClr val="black"/>
                </a:solidFill>
              </a:rPr>
              <a:t>”-element som suddar ut gränsen mellan yta och illusion.</a:t>
            </a:r>
          </a:p>
          <a:p>
            <a:pPr>
              <a:lnSpc>
                <a:spcPct val="90000"/>
              </a:lnSpc>
              <a:spcBef>
                <a:spcPts val="600"/>
              </a:spcBef>
              <a:spcAft>
                <a:spcPts val="900"/>
              </a:spcAft>
              <a:defRPr/>
            </a:pPr>
            <a:r>
              <a:rPr lang="sv-SE" sz="1400">
                <a:solidFill>
                  <a:prstClr val="black"/>
                </a:solidFill>
              </a:rPr>
              <a:t>Inköpt på </a:t>
            </a:r>
            <a:r>
              <a:rPr lang="sv-SE" sz="1400">
                <a:solidFill>
                  <a:prstClr val="black"/>
                </a:solidFill>
                <a:hlinkClick r:id="rId7"/>
              </a:rPr>
              <a:t>Galleri21</a:t>
            </a:r>
            <a:r>
              <a:rPr lang="sv-SE" sz="1400">
                <a:solidFill>
                  <a:prstClr val="black"/>
                </a:solidFill>
              </a:rPr>
              <a:t> I Norrköping</a:t>
            </a:r>
          </a:p>
          <a:p>
            <a:pPr indent="-228600">
              <a:lnSpc>
                <a:spcPct val="90000"/>
              </a:lnSpc>
              <a:spcBef>
                <a:spcPts val="600"/>
              </a:spcBef>
              <a:spcAft>
                <a:spcPts val="900"/>
              </a:spcAft>
              <a:buFont typeface="Arial" panose="020B0604020202020204" pitchFamily="34" charset="0"/>
              <a:buChar char="•"/>
              <a:defRPr/>
            </a:pPr>
            <a:endParaRPr lang="sv-SE">
              <a:solidFill>
                <a:prstClr val="black"/>
              </a:solidFill>
              <a:latin typeface="Calibri" panose="020F0502020204030204"/>
            </a:endParaRPr>
          </a:p>
        </p:txBody>
      </p:sp>
      <p:pic>
        <p:nvPicPr>
          <p:cNvPr id="9" name="Picture 8">
            <a:extLst>
              <a:ext uri="{FF2B5EF4-FFF2-40B4-BE49-F238E27FC236}">
                <a16:creationId xmlns:a16="http://schemas.microsoft.com/office/drawing/2014/main" id="{1731604B-ED16-CDB3-7479-87B26201EA40}"/>
              </a:ext>
            </a:extLst>
          </p:cNvPr>
          <p:cNvPicPr>
            <a:picLocks noChangeAspect="1"/>
          </p:cNvPicPr>
          <p:nvPr/>
        </p:nvPicPr>
        <p:blipFill>
          <a:blip r:embed="rId8"/>
          <a:srcRect l="484"/>
          <a:stretch>
            <a:fillRect/>
          </a:stretch>
        </p:blipFill>
        <p:spPr>
          <a:xfrm>
            <a:off x="5449824" y="780828"/>
            <a:ext cx="6307393" cy="3220656"/>
          </a:xfrm>
          <a:prstGeom prst="rect">
            <a:avLst/>
          </a:prstGeom>
        </p:spPr>
      </p:pic>
      <p:sp>
        <p:nvSpPr>
          <p:cNvPr id="10" name="TextBox 9"/>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12.</a:t>
            </a:r>
          </a:p>
        </p:txBody>
      </p:sp>
    </p:spTree>
    <p:custDataLst>
      <p:custData r:id="rId1"/>
      <p:custData r:id="rId2"/>
    </p:custDataLst>
    <p:extLst>
      <p:ext uri="{BB962C8B-B14F-4D97-AF65-F5344CB8AC3E}">
        <p14:creationId xmlns:p14="http://schemas.microsoft.com/office/powerpoint/2010/main" val="963310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2DF51-D90E-FBEA-57FE-68A24ACD5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4593F5-B95C-CAAA-4617-A571E87859FE}"/>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Mosebacke</a:t>
            </a:r>
            <a:endParaRPr lang="sv-SE"/>
          </a:p>
        </p:txBody>
      </p:sp>
      <p:sp>
        <p:nvSpPr>
          <p:cNvPr id="3" name="Rectangle 2">
            <a:extLst>
              <a:ext uri="{FF2B5EF4-FFF2-40B4-BE49-F238E27FC236}">
                <a16:creationId xmlns:a16="http://schemas.microsoft.com/office/drawing/2014/main" id="{22AF1E12-0ACD-7B1C-7B5B-EDF9E1D2E58B}"/>
              </a:ext>
            </a:extLst>
          </p:cNvPr>
          <p:cNvSpPr>
            <a:spLocks/>
          </p:cNvSpPr>
          <p:nvPr/>
        </p:nvSpPr>
        <p:spPr>
          <a:xfrm>
            <a:off x="630936" y="2660903"/>
            <a:ext cx="5465064" cy="4022926"/>
          </a:xfrm>
          <a:prstGeom prst="rect">
            <a:avLst/>
          </a:prstGeom>
        </p:spPr>
        <p:txBody>
          <a:bodyPr vert="horz" lIns="91440" tIns="45720" rIns="91440" bIns="45720" rtlCol="0" anchor="t">
            <a:normAutofit fontScale="92500" lnSpcReduction="10000"/>
          </a:bodyPr>
          <a:lstStyle/>
          <a:p>
            <a:pPr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Konstnär: Angelica Wiik</a:t>
            </a:r>
            <a:endParaRPr lang="sv-SE" sz="1900">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ea typeface="Calibri"/>
                <a:cs typeface="Calibri"/>
              </a:rPr>
              <a:t>Litografi</a:t>
            </a: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43x63,5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2 700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1900">
              <a:solidFill>
                <a:prstClr val="black"/>
              </a:solidFill>
              <a:latin typeface="Calibri" panose="020F0502020204030204"/>
            </a:endParaRPr>
          </a:p>
          <a:p>
            <a:pPr>
              <a:lnSpc>
                <a:spcPct val="90000"/>
              </a:lnSpc>
              <a:spcBef>
                <a:spcPts val="600"/>
              </a:spcBef>
              <a:spcAft>
                <a:spcPts val="900"/>
              </a:spcAft>
              <a:defRPr/>
            </a:pPr>
            <a:r>
              <a:rPr lang="sv-SE" sz="1500" noProof="0">
                <a:solidFill>
                  <a:prstClr val="black"/>
                </a:solidFill>
                <a:hlinkClick r:id="rId5"/>
              </a:rPr>
              <a:t>Angelica Wiik</a:t>
            </a:r>
            <a:r>
              <a:rPr lang="sv-SE" sz="1500"/>
              <a:t>, född 1960, är en svensk konstnär som sedan sin debut 1985 har haft många utställningar på gallerier och mässor runt om i Sverige. Idag är hon en av landets mest uppskattade och eftertraktade konstnärer. Wiik är känd för sina färgsprakande och uttrycksfulla målningar som fångar både ögat och hjärtat. I hennes verk syns ofta teman som feminism och kärlek till människor, stadslandskap och djur, och hon tvekar inte att använda djärva färger och fantasifulla motiv. Hennes konstverk är som levande drömmar där musiker spelar på hustak och hundar tittar ut genom fönster, och de bjuder in betraktaren till en förtrollande värld. Wiiks livsglädje och passion speglas i varje penseldrag.</a:t>
            </a:r>
          </a:p>
          <a:p>
            <a:pPr>
              <a:lnSpc>
                <a:spcPct val="90000"/>
              </a:lnSpc>
              <a:spcBef>
                <a:spcPts val="600"/>
              </a:spcBef>
              <a:spcAft>
                <a:spcPts val="900"/>
              </a:spcAft>
              <a:defRPr/>
            </a:pPr>
            <a:r>
              <a:rPr lang="sv-SE" sz="1500" noProof="0">
                <a:solidFill>
                  <a:prstClr val="black"/>
                </a:solidFill>
              </a:rPr>
              <a:t>Inköpt på </a:t>
            </a:r>
            <a:r>
              <a:rPr lang="sv-SE" sz="1500" noProof="0">
                <a:solidFill>
                  <a:prstClr val="black"/>
                </a:solidFill>
                <a:hlinkClick r:id="rId6"/>
              </a:rPr>
              <a:t>Galleri21</a:t>
            </a:r>
            <a:r>
              <a:rPr lang="sv-SE" sz="1500" noProof="0">
                <a:solidFill>
                  <a:prstClr val="black"/>
                </a:solidFill>
              </a:rPr>
              <a:t> I Norrköping</a:t>
            </a:r>
          </a:p>
        </p:txBody>
      </p:sp>
      <p:pic>
        <p:nvPicPr>
          <p:cNvPr id="6" name="Picture 5">
            <a:extLst>
              <a:ext uri="{FF2B5EF4-FFF2-40B4-BE49-F238E27FC236}">
                <a16:creationId xmlns:a16="http://schemas.microsoft.com/office/drawing/2014/main" id="{E6FF370C-877E-7EB0-A817-97982855356B}"/>
              </a:ext>
            </a:extLst>
          </p:cNvPr>
          <p:cNvPicPr>
            <a:picLocks noChangeAspect="1"/>
          </p:cNvPicPr>
          <p:nvPr/>
        </p:nvPicPr>
        <p:blipFill>
          <a:blip r:embed="rId7"/>
          <a:stretch>
            <a:fillRect/>
          </a:stretch>
        </p:blipFill>
        <p:spPr>
          <a:xfrm>
            <a:off x="7112043" y="980768"/>
            <a:ext cx="3347252" cy="5125064"/>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13.</a:t>
            </a:r>
          </a:p>
        </p:txBody>
      </p:sp>
    </p:spTree>
    <p:custDataLst>
      <p:custData r:id="rId1"/>
      <p:custData r:id="rId2"/>
    </p:custDataLst>
    <p:extLst>
      <p:ext uri="{BB962C8B-B14F-4D97-AF65-F5344CB8AC3E}">
        <p14:creationId xmlns:p14="http://schemas.microsoft.com/office/powerpoint/2010/main" val="1755584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65AB-6489-50D5-9852-FA56DD7B9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5D446-3228-14CB-3D1E-C891EBEA8631}"/>
              </a:ext>
            </a:extLst>
          </p:cNvPr>
          <p:cNvSpPr>
            <a:spLocks noGrp="1"/>
          </p:cNvSpPr>
          <p:nvPr>
            <p:ph type="title"/>
          </p:nvPr>
        </p:nvSpPr>
        <p:spPr>
          <a:xfrm>
            <a:off x="630936" y="640080"/>
            <a:ext cx="4818888" cy="1481328"/>
          </a:xfrm>
        </p:spPr>
        <p:txBody>
          <a:bodyPr vert="horz" lIns="91440" tIns="45720" rIns="91440" bIns="45720" rtlCol="0" anchor="b">
            <a:normAutofit fontScale="90000"/>
          </a:bodyPr>
          <a:lstStyle/>
          <a:p>
            <a:r>
              <a:rPr lang="sv-SE" sz="5400" kern="1200">
                <a:solidFill>
                  <a:schemeClr val="tx1"/>
                </a:solidFill>
                <a:latin typeface="+mj-lt"/>
                <a:cs typeface="Calibri Light"/>
              </a:rPr>
              <a:t>En stund i stillhet</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E5BE4B2C-8FE3-B9D7-281E-5B4A64CE5BC8}"/>
              </a:ext>
            </a:extLst>
          </p:cNvPr>
          <p:cNvSpPr>
            <a:spLocks/>
          </p:cNvSpPr>
          <p:nvPr/>
        </p:nvSpPr>
        <p:spPr>
          <a:xfrm>
            <a:off x="630936" y="2660904"/>
            <a:ext cx="4818888" cy="3547872"/>
          </a:xfrm>
          <a:prstGeom prst="rect">
            <a:avLst/>
          </a:prstGeom>
        </p:spPr>
        <p:txBody>
          <a:bodyPr vert="horz" lIns="91440" tIns="45720" rIns="91440" bIns="45720" rtlCol="0" anchor="t">
            <a:normAutofit fontScale="92500" lnSpcReduction="1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Konstnär: </a:t>
            </a:r>
            <a:r>
              <a:rPr kumimoji="0" lang="sv-SE" sz="1900" b="0" i="0" u="none" strike="noStrike" kern="1200" cap="none" spc="0" normalizeH="0" baseline="0" noProof="0" err="1">
                <a:ln>
                  <a:noFill/>
                </a:ln>
                <a:solidFill>
                  <a:prstClr val="black"/>
                </a:solidFill>
                <a:effectLst/>
                <a:uLnTx/>
                <a:uFillTx/>
                <a:latin typeface="Calibri" panose="020F0502020204030204"/>
                <a:ea typeface="+mn-ea"/>
                <a:cs typeface="+mn-cs"/>
              </a:rPr>
              <a:t>Kourosh</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sv-SE" sz="1900" b="0" i="0" u="none" strike="noStrike" kern="1200" cap="none" spc="0" normalizeH="0" baseline="0" noProof="0" err="1">
                <a:ln>
                  <a:noFill/>
                </a:ln>
                <a:solidFill>
                  <a:prstClr val="black"/>
                </a:solidFill>
                <a:effectLst/>
                <a:uLnTx/>
                <a:uFillTx/>
                <a:latin typeface="Calibri" panose="020F0502020204030204"/>
                <a:ea typeface="+mn-ea"/>
                <a:cs typeface="+mn-cs"/>
              </a:rPr>
              <a:t>Safinia</a:t>
            </a:r>
            <a:endParaRPr kumimoji="0" lang="sv-SE" sz="19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Akvarell</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25 x 25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2 600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600" err="1">
                <a:solidFill>
                  <a:prstClr val="black"/>
                </a:solidFill>
                <a:latin typeface="Calibri" panose="020F0502020204030204"/>
              </a:rPr>
              <a:t>Kourosh</a:t>
            </a:r>
            <a:r>
              <a:rPr lang="sv-SE" sz="1600">
                <a:solidFill>
                  <a:prstClr val="black"/>
                </a:solidFill>
                <a:latin typeface="Calibri" panose="020F0502020204030204"/>
              </a:rPr>
              <a:t> </a:t>
            </a:r>
            <a:r>
              <a:rPr lang="sv-SE" sz="1600" err="1">
                <a:solidFill>
                  <a:prstClr val="black"/>
                </a:solidFill>
                <a:latin typeface="Calibri" panose="020F0502020204030204"/>
              </a:rPr>
              <a:t>Safinia</a:t>
            </a:r>
            <a:r>
              <a:rPr lang="sv-SE" sz="1600">
                <a:solidFill>
                  <a:prstClr val="black"/>
                </a:solidFill>
                <a:latin typeface="Calibri" panose="020F0502020204030204"/>
              </a:rPr>
              <a:t> är född I Iran men bor nu I Stockholm. Han har jobbat som konstnär I mer än 20 år och hans speciella område är </a:t>
            </a:r>
            <a:r>
              <a:rPr lang="sv-SE" sz="1600" err="1">
                <a:solidFill>
                  <a:prstClr val="black"/>
                </a:solidFill>
                <a:latin typeface="Calibri" panose="020F0502020204030204"/>
              </a:rPr>
              <a:t>drybrush</a:t>
            </a:r>
            <a:r>
              <a:rPr lang="sv-SE" sz="1600">
                <a:solidFill>
                  <a:prstClr val="black"/>
                </a:solidFill>
                <a:latin typeface="Calibri" panose="020F0502020204030204"/>
              </a:rPr>
              <a:t> och akvarell. Han har också jobbat som konstkritiker, illustratör och grafiker.</a:t>
            </a:r>
          </a:p>
          <a:p>
            <a:pPr>
              <a:lnSpc>
                <a:spcPct val="90000"/>
              </a:lnSpc>
              <a:spcBef>
                <a:spcPts val="600"/>
              </a:spcBef>
              <a:spcAft>
                <a:spcPts val="900"/>
              </a:spcAft>
              <a:defRPr/>
            </a:pPr>
            <a:r>
              <a:rPr lang="sv-SE" sz="1600">
                <a:solidFill>
                  <a:prstClr val="black"/>
                </a:solidFill>
                <a:hlinkClick r:id="rId5"/>
              </a:rPr>
              <a:t>https://www.konst.se/safiniaart?srsltid=AfmBOoqNSwhvlJvXyQJvauYUdRvBffcSJ74rxG7K7P03iatk114LUQr7</a:t>
            </a:r>
            <a:r>
              <a:rPr lang="sv-SE" sz="1600">
                <a:solidFill>
                  <a:prstClr val="black"/>
                </a:solidFill>
              </a:rPr>
              <a:t> </a:t>
            </a:r>
            <a:br>
              <a:rPr lang="sv-SE" sz="1600">
                <a:solidFill>
                  <a:prstClr val="black"/>
                </a:solidFill>
              </a:rPr>
            </a:br>
            <a:r>
              <a:rPr lang="sv-SE" sz="1600">
                <a:solidFill>
                  <a:prstClr val="black"/>
                </a:solidFill>
              </a:rPr>
              <a:t>Tavlan inköpt från </a:t>
            </a:r>
            <a:r>
              <a:rPr lang="sv-SE" sz="1600">
                <a:solidFill>
                  <a:prstClr val="black"/>
                </a:solidFill>
                <a:hlinkClick r:id="rId6"/>
              </a:rPr>
              <a:t>Galleri Forss</a:t>
            </a:r>
            <a:r>
              <a:rPr lang="sv-SE" sz="1600">
                <a:solidFill>
                  <a:prstClr val="black"/>
                </a:solidFill>
              </a:rPr>
              <a:t> </a:t>
            </a:r>
          </a:p>
          <a:p>
            <a:pPr lvl="0">
              <a:lnSpc>
                <a:spcPct val="90000"/>
              </a:lnSpc>
              <a:spcBef>
                <a:spcPts val="600"/>
              </a:spcBef>
              <a:spcAft>
                <a:spcPts val="900"/>
              </a:spcAft>
              <a:defRPr/>
            </a:pPr>
            <a:endParaRPr lang="sv-SE">
              <a:solidFill>
                <a:prstClr val="black"/>
              </a:solidFill>
              <a:latin typeface="Calibri" panose="020F0502020204030204"/>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95250A2-8B8A-9D06-BC71-762567AE8887}"/>
              </a:ext>
            </a:extLst>
          </p:cNvPr>
          <p:cNvPicPr>
            <a:picLocks noChangeAspect="1"/>
          </p:cNvPicPr>
          <p:nvPr/>
        </p:nvPicPr>
        <p:blipFill>
          <a:blip r:embed="rId7"/>
          <a:stretch>
            <a:fillRect/>
          </a:stretch>
        </p:blipFill>
        <p:spPr>
          <a:xfrm>
            <a:off x="6604137" y="1085751"/>
            <a:ext cx="4671043" cy="4757837"/>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14.</a:t>
            </a:r>
          </a:p>
        </p:txBody>
      </p:sp>
    </p:spTree>
    <p:custDataLst>
      <p:custData r:id="rId1"/>
      <p:custData r:id="rId2"/>
    </p:custDataLst>
    <p:extLst>
      <p:ext uri="{BB962C8B-B14F-4D97-AF65-F5344CB8AC3E}">
        <p14:creationId xmlns:p14="http://schemas.microsoft.com/office/powerpoint/2010/main" val="4209501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10B04-22C0-5EF5-7847-48E91B13F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FD1699-29EF-D1F4-183D-01E8B619F2F9}"/>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ea typeface="Calibri Light"/>
                <a:cs typeface="Calibri Light"/>
              </a:rPr>
              <a:t>Catwalk</a:t>
            </a:r>
          </a:p>
        </p:txBody>
      </p:sp>
      <p:sp>
        <p:nvSpPr>
          <p:cNvPr id="3" name="Rectangle 2">
            <a:extLst>
              <a:ext uri="{FF2B5EF4-FFF2-40B4-BE49-F238E27FC236}">
                <a16:creationId xmlns:a16="http://schemas.microsoft.com/office/drawing/2014/main" id="{98590118-10ED-5493-94AE-8A9EB73BAF33}"/>
              </a:ext>
            </a:extLst>
          </p:cNvPr>
          <p:cNvSpPr>
            <a:spLocks/>
          </p:cNvSpPr>
          <p:nvPr/>
        </p:nvSpPr>
        <p:spPr>
          <a:xfrm>
            <a:off x="630936" y="2303188"/>
            <a:ext cx="5465064" cy="4380641"/>
          </a:xfrm>
          <a:prstGeom prst="rect">
            <a:avLst/>
          </a:prstGeom>
        </p:spPr>
        <p:txBody>
          <a:bodyPr vert="horz" lIns="91440" tIns="45720" rIns="91440" bIns="45720" rtlCol="0" anchor="t">
            <a:normAutofit fontScale="92500" lnSpcReduction="20000"/>
          </a:bodyPr>
          <a:lstStyle/>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Konstnär: Lars </a:t>
            </a:r>
            <a:r>
              <a:rPr lang="sv-SE" sz="1900" err="1">
                <a:solidFill>
                  <a:prstClr val="black"/>
                </a:solidFill>
                <a:latin typeface="Calibri" panose="020F0502020204030204"/>
              </a:rPr>
              <a:t>Tunebo</a:t>
            </a:r>
            <a:endParaRPr lang="sv-SE" sz="1900">
              <a:solidFill>
                <a:prstClr val="black"/>
              </a:solidFill>
              <a:latin typeface="Calibri" panose="020F0502020204030204"/>
            </a:endParaRPr>
          </a:p>
          <a:p>
            <a:pPr lvl="0" indent="-228600">
              <a:lnSpc>
                <a:spcPct val="90000"/>
              </a:lnSpc>
              <a:spcBef>
                <a:spcPts val="600"/>
              </a:spcBef>
              <a:spcAft>
                <a:spcPts val="900"/>
              </a:spcAft>
              <a:buFont typeface="Arial" panose="020B0604020202020204" pitchFamily="34" charset="0"/>
              <a:buChar char="•"/>
              <a:defRPr/>
            </a:pPr>
            <a:r>
              <a:rPr lang="sv-SE" sz="1900" err="1">
                <a:solidFill>
                  <a:prstClr val="black"/>
                </a:solidFill>
                <a:latin typeface="Calibri" panose="020F0502020204030204"/>
              </a:rPr>
              <a:t>Giclee</a:t>
            </a:r>
            <a:endParaRPr lang="sv-SE" sz="1900">
              <a:solidFill>
                <a:prstClr val="black"/>
              </a:solidFill>
              <a:latin typeface="Calibri" panose="020F0502020204030204"/>
            </a:endParaRP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50 x 34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2 600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p>
          <a:p>
            <a:r>
              <a:rPr lang="sv-SE" sz="1600"/>
              <a:t>Lars </a:t>
            </a:r>
            <a:r>
              <a:rPr lang="sv-SE" sz="1600" err="1"/>
              <a:t>Tunebo</a:t>
            </a:r>
            <a:r>
              <a:rPr lang="sv-SE" sz="1600"/>
              <a:t> är en självlärd konstnär som bemästrar en mångfald av tekniker och material, inklusive brons, glas, måleri och fotografi/mixed media. Hans konstverk har nått utställningar och samlingar över hela världen, från Los Angeles och Monaco till London, Moskva, Dubai, Köpenhamn, Bryssel, Stockholm, Göteborg och Marbella. </a:t>
            </a:r>
            <a:r>
              <a:rPr lang="sv-SE" sz="1600" err="1"/>
              <a:t>Tunebos</a:t>
            </a:r>
            <a:r>
              <a:rPr lang="sv-SE" sz="1600"/>
              <a:t> verk, särskilt hans fotoproduktioner av djur i ovanliga situationer, har gjort honom internationellt känd. Genom att använda olika effekter och filter i flera lager skapar han en unik visuell estetik. Dessa bilder förstärks sedan genom handkolorering med transparenta färger och individuella effekter. Lars </a:t>
            </a:r>
            <a:r>
              <a:rPr lang="sv-SE" sz="1600" err="1"/>
              <a:t>Tunebos</a:t>
            </a:r>
            <a:r>
              <a:rPr lang="sv-SE" sz="1600"/>
              <a:t> konst genomsyras av humor och fantasi, vilket gör att hans verk ständigt överraskar och förvånar, samtidigt som de sprider skratt och glädje bland betraktarna.</a:t>
            </a:r>
          </a:p>
          <a:p>
            <a:r>
              <a:rPr lang="sv-SE" sz="1600">
                <a:solidFill>
                  <a:prstClr val="black"/>
                </a:solidFill>
              </a:rPr>
              <a:t>Tavlan inköpt vid besök på </a:t>
            </a:r>
            <a:r>
              <a:rPr lang="en-SE" sz="1600" u="sng">
                <a:hlinkClick r:id="rId5"/>
              </a:rPr>
              <a:t>https://www.gallerikonstgarden.se/</a:t>
            </a:r>
            <a:endParaRPr lang="sv-SE" sz="1600"/>
          </a:p>
          <a:p>
            <a:pPr indent="-228600">
              <a:lnSpc>
                <a:spcPct val="90000"/>
              </a:lnSpc>
              <a:spcBef>
                <a:spcPts val="600"/>
              </a:spcBef>
              <a:spcAft>
                <a:spcPts val="900"/>
              </a:spcAft>
              <a:buFont typeface="Arial" panose="020B0604020202020204" pitchFamily="34" charset="0"/>
              <a:buChar char="•"/>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11F2FBD-6FDC-CF16-65C4-763AD9381678}"/>
              </a:ext>
            </a:extLst>
          </p:cNvPr>
          <p:cNvPicPr>
            <a:picLocks noChangeAspect="1"/>
          </p:cNvPicPr>
          <p:nvPr/>
        </p:nvPicPr>
        <p:blipFill>
          <a:blip r:embed="rId6"/>
          <a:stretch>
            <a:fillRect/>
          </a:stretch>
        </p:blipFill>
        <p:spPr>
          <a:xfrm>
            <a:off x="5955161" y="1038153"/>
            <a:ext cx="5664526" cy="3836356"/>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15.</a:t>
            </a:r>
          </a:p>
        </p:txBody>
      </p:sp>
    </p:spTree>
    <p:custDataLst>
      <p:custData r:id="rId1"/>
      <p:custData r:id="rId2"/>
    </p:custDataLst>
    <p:extLst>
      <p:ext uri="{BB962C8B-B14F-4D97-AF65-F5344CB8AC3E}">
        <p14:creationId xmlns:p14="http://schemas.microsoft.com/office/powerpoint/2010/main" val="341337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2D27-D541-EF1A-8A6B-266FD1ABE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CF691-4E70-B445-0DD4-F83729C2CCA5}"/>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err="1">
                <a:ea typeface="+mj-ea"/>
                <a:cs typeface="Calibri Light"/>
              </a:rPr>
              <a:t>Leake</a:t>
            </a:r>
            <a:r>
              <a:rPr lang="sv-SE" sz="5400">
                <a:ea typeface="+mj-ea"/>
                <a:cs typeface="Calibri Light"/>
              </a:rPr>
              <a:t> </a:t>
            </a:r>
            <a:r>
              <a:rPr lang="sv-SE" sz="5400" err="1">
                <a:ea typeface="+mj-ea"/>
                <a:cs typeface="Calibri Light"/>
              </a:rPr>
              <a:t>street</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10373D7A-33F8-654E-36DD-906A4B690280}"/>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Matthews</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Olja</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52 x 42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2 500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a:lnSpc>
                <a:spcPct val="90000"/>
              </a:lnSpc>
              <a:spcBef>
                <a:spcPts val="600"/>
              </a:spcBef>
              <a:spcAft>
                <a:spcPts val="900"/>
              </a:spcAft>
              <a:defRPr/>
            </a:pPr>
            <a:r>
              <a:rPr lang="sv-SE" sz="1400">
                <a:solidFill>
                  <a:prstClr val="black"/>
                </a:solidFill>
                <a:latin typeface="Calibri" panose="020F0502020204030204"/>
              </a:rPr>
              <a:t>Mark Matthews är född 1978 I London och är en </a:t>
            </a:r>
            <a:r>
              <a:rPr lang="sv-SE" sz="1400" err="1">
                <a:solidFill>
                  <a:prstClr val="black"/>
                </a:solidFill>
                <a:latin typeface="Calibri" panose="020F0502020204030204"/>
              </a:rPr>
              <a:t>autodidact</a:t>
            </a:r>
            <a:r>
              <a:rPr lang="sv-SE" sz="1400">
                <a:solidFill>
                  <a:prstClr val="black"/>
                </a:solidFill>
                <a:latin typeface="Calibri" panose="020F0502020204030204"/>
              </a:rPr>
              <a:t> </a:t>
            </a:r>
            <a:r>
              <a:rPr lang="sv-SE" sz="1400" err="1">
                <a:solidFill>
                  <a:prstClr val="black"/>
                </a:solidFill>
                <a:latin typeface="Calibri" panose="020F0502020204030204"/>
              </a:rPr>
              <a:t>grafittikonstnär</a:t>
            </a:r>
            <a:r>
              <a:rPr lang="sv-SE" sz="1400">
                <a:solidFill>
                  <a:prstClr val="black"/>
                </a:solidFill>
                <a:latin typeface="Calibri" panose="020F0502020204030204"/>
              </a:rPr>
              <a:t>. Hans tidiga verk var mestadels gatukonst som delvis var olaglig. Han är kopplad till York </a:t>
            </a:r>
            <a:r>
              <a:rPr lang="sv-SE" sz="1400" err="1">
                <a:solidFill>
                  <a:prstClr val="black"/>
                </a:solidFill>
                <a:latin typeface="Calibri" panose="020F0502020204030204"/>
              </a:rPr>
              <a:t>Street</a:t>
            </a:r>
            <a:r>
              <a:rPr lang="sv-SE" sz="1400">
                <a:solidFill>
                  <a:prstClr val="black"/>
                </a:solidFill>
                <a:latin typeface="Calibri" panose="020F0502020204030204"/>
              </a:rPr>
              <a:t> kollektivet som ofta har utställningar utomhus</a:t>
            </a:r>
          </a:p>
          <a:p>
            <a:pPr>
              <a:lnSpc>
                <a:spcPct val="90000"/>
              </a:lnSpc>
              <a:spcBef>
                <a:spcPts val="600"/>
              </a:spcBef>
              <a:spcAft>
                <a:spcPts val="900"/>
              </a:spcAft>
              <a:defRPr/>
            </a:pPr>
            <a:r>
              <a:rPr lang="sv-SE" sz="1400">
                <a:solidFill>
                  <a:prstClr val="black"/>
                </a:solidFill>
              </a:rPr>
              <a:t>Tavlan inköpt från </a:t>
            </a:r>
            <a:r>
              <a:rPr lang="sv-SE" sz="1400">
                <a:solidFill>
                  <a:prstClr val="black"/>
                </a:solidFill>
                <a:hlinkClick r:id="rId5"/>
              </a:rPr>
              <a:t>Galleri Forss</a:t>
            </a:r>
            <a:r>
              <a:rPr lang="sv-SE" sz="1400">
                <a:solidFill>
                  <a:prstClr val="black"/>
                </a:solidFill>
              </a:rPr>
              <a:t> </a:t>
            </a:r>
            <a:endParaRPr lang="sv-SE" sz="1400">
              <a:solidFill>
                <a:prstClr val="black"/>
              </a:solidFill>
              <a:latin typeface="Calibri" panose="020F0502020204030204"/>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31040A3-8DD2-6E85-43D5-EDCC10B057A9}"/>
              </a:ext>
            </a:extLst>
          </p:cNvPr>
          <p:cNvPicPr>
            <a:picLocks noChangeAspect="1"/>
          </p:cNvPicPr>
          <p:nvPr/>
        </p:nvPicPr>
        <p:blipFill>
          <a:blip r:embed="rId6"/>
          <a:stretch>
            <a:fillRect/>
          </a:stretch>
        </p:blipFill>
        <p:spPr>
          <a:xfrm>
            <a:off x="5545928" y="640080"/>
            <a:ext cx="6312224" cy="5073911"/>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16.</a:t>
            </a:r>
          </a:p>
        </p:txBody>
      </p:sp>
    </p:spTree>
    <p:custDataLst>
      <p:custData r:id="rId1"/>
      <p:custData r:id="rId2"/>
    </p:custDataLst>
    <p:extLst>
      <p:ext uri="{BB962C8B-B14F-4D97-AF65-F5344CB8AC3E}">
        <p14:creationId xmlns:p14="http://schemas.microsoft.com/office/powerpoint/2010/main" val="188158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918D3-FEC6-094D-9587-DB0EB86AC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2275E-4D95-2389-4049-C306AC979CA9}"/>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Collage av Livet</a:t>
            </a:r>
            <a:endParaRPr lang="sv-SE"/>
          </a:p>
        </p:txBody>
      </p:sp>
      <p:sp>
        <p:nvSpPr>
          <p:cNvPr id="3" name="Rectangle 2">
            <a:extLst>
              <a:ext uri="{FF2B5EF4-FFF2-40B4-BE49-F238E27FC236}">
                <a16:creationId xmlns:a16="http://schemas.microsoft.com/office/drawing/2014/main" id="{94DEE572-F5EA-C0FE-3278-C8375467E8B3}"/>
              </a:ext>
            </a:extLst>
          </p:cNvPr>
          <p:cNvSpPr>
            <a:spLocks/>
          </p:cNvSpPr>
          <p:nvPr/>
        </p:nvSpPr>
        <p:spPr>
          <a:xfrm>
            <a:off x="630936" y="2660903"/>
            <a:ext cx="5465064" cy="4022926"/>
          </a:xfrm>
          <a:prstGeom prst="rect">
            <a:avLst/>
          </a:prstGeom>
        </p:spPr>
        <p:txBody>
          <a:bodyPr vert="horz" lIns="91440" tIns="45720" rIns="91440" bIns="45720" rtlCol="0" anchor="t">
            <a:normAutofit fontScale="92500" lnSpcReduction="10000"/>
          </a:bodyPr>
          <a:lstStyle/>
          <a:p>
            <a:pPr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Konstnär: Mia Färm</a:t>
            </a:r>
            <a:endParaRPr lang="sv-SE" sz="1900">
              <a:solidFill>
                <a:prstClr val="black"/>
              </a:solidFill>
              <a:latin typeface="Calibri" panose="020F0502020204030204"/>
              <a:ea typeface="Calibri"/>
              <a:cs typeface="Calibri"/>
            </a:endParaRPr>
          </a:p>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ea typeface="Calibri"/>
                <a:cs typeface="Calibri"/>
              </a:rPr>
              <a:t>Olja</a:t>
            </a: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40 x 40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2 500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lnSpc>
                <a:spcPct val="90000"/>
              </a:lnSpc>
              <a:spcBef>
                <a:spcPts val="600"/>
              </a:spcBef>
              <a:spcAft>
                <a:spcPts val="900"/>
              </a:spcAft>
              <a:defRPr/>
            </a:pPr>
            <a:r>
              <a:rPr lang="sv-SE" sz="1500">
                <a:hlinkClick r:id="rId5"/>
              </a:rPr>
              <a:t>Mia Färm </a:t>
            </a:r>
            <a:r>
              <a:rPr lang="sv-SE" sz="1500"/>
              <a:t>kommer från Göteborg men bor numera i Falkenberg efter år i USA. Mia jobbar med akrylfärg i tjocka lager och som redskap använder hon sig mest av palettknivar.  Hennes huvudsakliga inriktning är stora färgstarka tavlor med kvinnoansikten som motiv, med lager på lager med mycket </a:t>
            </a:r>
            <a:r>
              <a:rPr lang="sv-SE" sz="1500" err="1"/>
              <a:t>fluorecerande</a:t>
            </a:r>
            <a:r>
              <a:rPr lang="sv-SE" sz="1500"/>
              <a:t> färg blir de tuffa och sticker ut, men objektet vi hittade är lite mer neutralt, men helt fantastiskt – tycker vi! Mia har haft flera utställningar runt om i Sverige som varit mycket populära. Hennes tavlor har även blivit omnämnda i the British Vogue 2018. Hennes tavlor finns numera runt om i Europa, USA och Kanada.</a:t>
            </a:r>
          </a:p>
          <a:p>
            <a:pPr>
              <a:lnSpc>
                <a:spcPct val="90000"/>
              </a:lnSpc>
              <a:spcBef>
                <a:spcPts val="600"/>
              </a:spcBef>
              <a:spcAft>
                <a:spcPts val="900"/>
              </a:spcAft>
              <a:defRPr/>
            </a:pPr>
            <a:r>
              <a:rPr lang="sv-SE" sz="1500">
                <a:solidFill>
                  <a:prstClr val="black"/>
                </a:solidFill>
              </a:rPr>
              <a:t>Inköpt på </a:t>
            </a:r>
            <a:r>
              <a:rPr lang="sv-SE" sz="1500">
                <a:solidFill>
                  <a:prstClr val="black"/>
                </a:solidFill>
                <a:hlinkClick r:id="rId6"/>
              </a:rPr>
              <a:t>Galleri21</a:t>
            </a:r>
            <a:r>
              <a:rPr lang="sv-SE" sz="1500">
                <a:solidFill>
                  <a:prstClr val="black"/>
                </a:solidFill>
              </a:rPr>
              <a:t> I Norrköping</a:t>
            </a:r>
          </a:p>
          <a:p>
            <a:pPr indent="-228600">
              <a:lnSpc>
                <a:spcPct val="90000"/>
              </a:lnSpc>
              <a:spcBef>
                <a:spcPts val="600"/>
              </a:spcBef>
              <a:spcAft>
                <a:spcPts val="900"/>
              </a:spcAft>
              <a:buFont typeface="Arial" panose="020B0604020202020204" pitchFamily="34" charset="0"/>
              <a:buChar char="•"/>
              <a:defRPr/>
            </a:pPr>
            <a:endParaRPr lang="sv-SE">
              <a:solidFill>
                <a:prstClr val="black"/>
              </a:solidFill>
            </a:endParaRPr>
          </a:p>
          <a:p>
            <a:pPr indent="-228600">
              <a:lnSpc>
                <a:spcPct val="90000"/>
              </a:lnSpc>
              <a:spcBef>
                <a:spcPts val="600"/>
              </a:spcBef>
              <a:spcAft>
                <a:spcPts val="900"/>
              </a:spcAft>
              <a:buFont typeface="Arial" panose="020B0604020202020204" pitchFamily="34" charset="0"/>
              <a:buChar char="•"/>
              <a:defRPr/>
            </a:pPr>
            <a:endParaRPr lang="sv-SE">
              <a:solidFill>
                <a:prstClr val="black"/>
              </a:solidFill>
              <a:latin typeface="Calibri" panose="020F0502020204030204"/>
            </a:endParaRPr>
          </a:p>
        </p:txBody>
      </p:sp>
      <p:pic>
        <p:nvPicPr>
          <p:cNvPr id="6" name="Picture 5">
            <a:extLst>
              <a:ext uri="{FF2B5EF4-FFF2-40B4-BE49-F238E27FC236}">
                <a16:creationId xmlns:a16="http://schemas.microsoft.com/office/drawing/2014/main" id="{2C1437DD-58AB-138A-7FBD-04EC38CDBAEF}"/>
              </a:ext>
            </a:extLst>
          </p:cNvPr>
          <p:cNvPicPr>
            <a:picLocks noChangeAspect="1"/>
          </p:cNvPicPr>
          <p:nvPr/>
        </p:nvPicPr>
        <p:blipFill>
          <a:blip r:embed="rId7"/>
          <a:stretch>
            <a:fillRect/>
          </a:stretch>
        </p:blipFill>
        <p:spPr>
          <a:xfrm>
            <a:off x="6348761" y="1269232"/>
            <a:ext cx="5011139" cy="4600847"/>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17.</a:t>
            </a:r>
          </a:p>
        </p:txBody>
      </p:sp>
    </p:spTree>
    <p:custDataLst>
      <p:custData r:id="rId1"/>
      <p:custData r:id="rId2"/>
    </p:custDataLst>
    <p:extLst>
      <p:ext uri="{BB962C8B-B14F-4D97-AF65-F5344CB8AC3E}">
        <p14:creationId xmlns:p14="http://schemas.microsoft.com/office/powerpoint/2010/main" val="3806350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EF940-8AA0-0521-1E49-20EB6E6DA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494D0-6DE7-CFC2-961B-208D95DB225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cs typeface="Calibri Light"/>
              </a:rPr>
              <a:t>Kvisttvist</a:t>
            </a:r>
            <a:endParaRPr lang="sv-SE" sz="5400" kern="1200">
              <a:solidFill>
                <a:schemeClr val="tx1"/>
              </a:solidFill>
              <a:latin typeface="+mj-lt"/>
              <a:ea typeface="Calibri Light"/>
              <a:cs typeface="Calibri Light"/>
            </a:endParaRPr>
          </a:p>
        </p:txBody>
      </p:sp>
      <p:sp>
        <p:nvSpPr>
          <p:cNvPr id="3" name="Rectangle 2">
            <a:extLst>
              <a:ext uri="{FF2B5EF4-FFF2-40B4-BE49-F238E27FC236}">
                <a16:creationId xmlns:a16="http://schemas.microsoft.com/office/drawing/2014/main" id="{40CEFD2A-8052-3F5E-918E-7E968871072C}"/>
              </a:ext>
            </a:extLst>
          </p:cNvPr>
          <p:cNvSpPr>
            <a:spLocks/>
          </p:cNvSpPr>
          <p:nvPr/>
        </p:nvSpPr>
        <p:spPr>
          <a:xfrm>
            <a:off x="630936" y="2660903"/>
            <a:ext cx="5465064" cy="4022926"/>
          </a:xfrm>
          <a:prstGeom prst="rect">
            <a:avLst/>
          </a:prstGeom>
        </p:spPr>
        <p:txBody>
          <a:bodyPr vert="horz" lIns="91440" tIns="45720" rIns="91440" bIns="45720" rtlCol="0" anchor="t">
            <a:normAutofit fontScale="92500" lnSpcReduction="20000"/>
          </a:bodyPr>
          <a:lstStyle/>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rPr>
              <a:t>Konstnär: Marie Åkerlund</a:t>
            </a:r>
          </a:p>
          <a:p>
            <a:pPr indent="-228600">
              <a:lnSpc>
                <a:spcPct val="90000"/>
              </a:lnSpc>
              <a:spcBef>
                <a:spcPts val="600"/>
              </a:spcBef>
              <a:spcAft>
                <a:spcPts val="900"/>
              </a:spcAft>
              <a:buFont typeface="Arial" panose="020B0604020202020204" pitchFamily="34" charset="0"/>
              <a:buChar char="•"/>
              <a:defRPr/>
            </a:pPr>
            <a:r>
              <a:rPr lang="sv-SE" sz="1900">
                <a:solidFill>
                  <a:prstClr val="black"/>
                </a:solidFill>
              </a:rPr>
              <a:t>Canvasreproduktion (</a:t>
            </a:r>
            <a:r>
              <a:rPr lang="sv-SE" sz="1900" err="1">
                <a:solidFill>
                  <a:prstClr val="black"/>
                </a:solidFill>
              </a:rPr>
              <a:t>Giclee</a:t>
            </a:r>
            <a:r>
              <a:rPr lang="sv-SE" sz="1900">
                <a:solidFill>
                  <a:prstClr val="black"/>
                </a:solidFill>
              </a:rPr>
              <a:t> på canvas)</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1900" b="0" i="0" u="none" strike="noStrike" kern="1200" cap="none" spc="0" normalizeH="0" baseline="0" noProof="0">
                <a:ln>
                  <a:noFill/>
                </a:ln>
                <a:solidFill>
                  <a:prstClr val="black"/>
                </a:solidFill>
                <a:effectLst/>
                <a:uLnTx/>
                <a:uFillTx/>
                <a:ea typeface="+mn-ea"/>
                <a:cs typeface="+mn-cs"/>
              </a:rPr>
              <a:t>Storlek: 50 x 50 cm</a:t>
            </a:r>
            <a:endParaRPr kumimoji="0" lang="sv-SE" sz="1900" b="0" i="0" u="none" strike="noStrike" kern="1200" cap="none" spc="0" normalizeH="0" baseline="0" noProof="0">
              <a:ln>
                <a:noFill/>
              </a:ln>
              <a:solidFill>
                <a:prstClr val="black"/>
              </a:solidFill>
              <a:effectLst/>
              <a:uLnTx/>
              <a:uFillTx/>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ea typeface="+mn-ea"/>
                <a:cs typeface="+mn-cs"/>
              </a:rPr>
              <a:t>Värde : </a:t>
            </a:r>
            <a:r>
              <a:rPr lang="sv-SE" sz="1900">
                <a:solidFill>
                  <a:prstClr val="black"/>
                </a:solidFill>
              </a:rPr>
              <a:t> 2 495 </a:t>
            </a:r>
            <a:r>
              <a:rPr kumimoji="0" lang="sv-SE" sz="1900" b="0" i="0" u="none" strike="noStrike" kern="1200" cap="none" spc="0" normalizeH="0" baseline="0" noProof="0">
                <a:ln>
                  <a:noFill/>
                </a:ln>
                <a:solidFill>
                  <a:prstClr val="black"/>
                </a:solidFill>
                <a:effectLst/>
                <a:uLnTx/>
                <a:uFillTx/>
                <a:ea typeface="+mn-ea"/>
                <a:cs typeface="+mn-cs"/>
              </a:rPr>
              <a:t>kr </a:t>
            </a:r>
            <a:br>
              <a:rPr lang="sv-SE" sz="2200"/>
            </a:br>
            <a:br>
              <a:rPr lang="sv-SE" sz="2200">
                <a:solidFill>
                  <a:prstClr val="black"/>
                </a:solidFill>
              </a:rPr>
            </a:br>
            <a:r>
              <a:rPr lang="sv-SE">
                <a:solidFill>
                  <a:prstClr val="black"/>
                </a:solidFill>
              </a:rPr>
              <a:t>Marie Åkerlund är född 1966 i Finspång och jobbar som konstnär och formgivare bland annat åt </a:t>
            </a:r>
            <a:r>
              <a:rPr lang="sv-SE" err="1"/>
              <a:t>Reijmyre</a:t>
            </a:r>
            <a:r>
              <a:rPr lang="sv-SE"/>
              <a:t> Glasbruk. </a:t>
            </a:r>
            <a:r>
              <a:rPr lang="sv-SE">
                <a:solidFill>
                  <a:prstClr val="black"/>
                </a:solidFill>
              </a:rPr>
              <a:t>Hon bor i Lotorp med skogarna och sjöarna inpå knuten och där har hon också sin ateljé där kreativiteten får flöda. Konsten har alltid varit hennes stora intresse och säger själv </a:t>
            </a:r>
            <a:r>
              <a:rPr lang="sv-SE" i="1">
                <a:solidFill>
                  <a:prstClr val="black"/>
                </a:solidFill>
              </a:rPr>
              <a:t>"Vad jag än målar vill jag förmedla en äkta känsla av liv”</a:t>
            </a:r>
            <a:r>
              <a:rPr lang="sv-SE">
                <a:solidFill>
                  <a:prstClr val="black"/>
                </a:solidFill>
              </a:rPr>
              <a:t>. Hennes måleri varierar från själfulla gestalter till mystiska skogar där betraktaren får sugas in i suggestiva naturlandskap med inslag av magi och dröm.</a:t>
            </a:r>
          </a:p>
          <a:p>
            <a:pPr indent="-228600">
              <a:lnSpc>
                <a:spcPct val="90000"/>
              </a:lnSpc>
              <a:spcBef>
                <a:spcPts val="600"/>
              </a:spcBef>
              <a:spcAft>
                <a:spcPts val="900"/>
              </a:spcAft>
              <a:buFont typeface="Arial" panose="020B0604020202020204" pitchFamily="34" charset="0"/>
              <a:buChar char="•"/>
              <a:defRPr/>
            </a:pPr>
            <a:r>
              <a:rPr lang="sv-SE">
                <a:solidFill>
                  <a:prstClr val="black"/>
                </a:solidFill>
                <a:hlinkClick r:id="rId5"/>
              </a:rPr>
              <a:t>https://akerlundkonst.se/</a:t>
            </a:r>
            <a:r>
              <a:rPr lang="sv-SE">
                <a:solidFill>
                  <a:prstClr val="black"/>
                </a:solidFill>
              </a:rPr>
              <a:t> </a:t>
            </a:r>
          </a:p>
        </p:txBody>
      </p:sp>
      <p:pic>
        <p:nvPicPr>
          <p:cNvPr id="6" name="Picture 5">
            <a:extLst>
              <a:ext uri="{FF2B5EF4-FFF2-40B4-BE49-F238E27FC236}">
                <a16:creationId xmlns:a16="http://schemas.microsoft.com/office/drawing/2014/main" id="{FBCB62F7-9A13-4EDB-27E7-340E32F39D48}"/>
              </a:ext>
            </a:extLst>
          </p:cNvPr>
          <p:cNvPicPr>
            <a:picLocks noChangeAspect="1"/>
          </p:cNvPicPr>
          <p:nvPr/>
        </p:nvPicPr>
        <p:blipFill>
          <a:blip r:embed="rId6"/>
          <a:srcRect t="3021" b="3412"/>
          <a:stretch>
            <a:fillRect/>
          </a:stretch>
        </p:blipFill>
        <p:spPr>
          <a:xfrm>
            <a:off x="6516891" y="1033670"/>
            <a:ext cx="4818886" cy="4770782"/>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18.</a:t>
            </a:r>
          </a:p>
        </p:txBody>
      </p:sp>
    </p:spTree>
    <p:custDataLst>
      <p:custData r:id="rId1"/>
      <p:custData r:id="rId2"/>
    </p:custDataLst>
    <p:extLst>
      <p:ext uri="{BB962C8B-B14F-4D97-AF65-F5344CB8AC3E}">
        <p14:creationId xmlns:p14="http://schemas.microsoft.com/office/powerpoint/2010/main" val="65898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mj-ea"/>
                <a:cs typeface="Calibri Light"/>
              </a:rPr>
              <a:t>Vätternstranden</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33416C59-29A4-4F74-9D2B-995A685852B5}"/>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a:t>
            </a:r>
            <a:r>
              <a:rPr lang="sv-SE">
                <a:solidFill>
                  <a:prstClr val="black"/>
                </a:solidFill>
                <a:latin typeface="Calibri" panose="020F0502020204030204"/>
              </a:rPr>
              <a:t>Peter Trygg</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Akvarell</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x30 x 37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2 000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400">
                <a:solidFill>
                  <a:prstClr val="black"/>
                </a:solidFill>
                <a:latin typeface="Calibri" panose="020F0502020204030204"/>
              </a:rPr>
              <a:t>Konstnären Peter Trygg, medlem i Norra Vätterns bild- och formkonstnärer målar gärna i både akvarell, akryl och krita. Motiven är från Motala med omnejd.  Här ett vätternmotiv i akvarell som vi köpte på Norra </a:t>
            </a:r>
            <a:r>
              <a:rPr lang="sv-SE" sz="1400" err="1">
                <a:solidFill>
                  <a:prstClr val="black"/>
                </a:solidFill>
                <a:latin typeface="Calibri" panose="020F0502020204030204"/>
              </a:rPr>
              <a:t>vätterns</a:t>
            </a:r>
            <a:r>
              <a:rPr lang="sv-SE" sz="1400">
                <a:solidFill>
                  <a:prstClr val="black"/>
                </a:solidFill>
                <a:latin typeface="Calibri" panose="020F0502020204030204"/>
              </a:rPr>
              <a:t> konstrunda och låtit rama in.​</a:t>
            </a:r>
          </a:p>
        </p:txBody>
      </p:sp>
      <p:pic>
        <p:nvPicPr>
          <p:cNvPr id="5" name="Picture 4">
            <a:extLst>
              <a:ext uri="{FF2B5EF4-FFF2-40B4-BE49-F238E27FC236}">
                <a16:creationId xmlns:a16="http://schemas.microsoft.com/office/drawing/2014/main" id="{84F2B029-9D51-2CD0-7FAB-BD3B62A62746}"/>
              </a:ext>
            </a:extLst>
          </p:cNvPr>
          <p:cNvPicPr>
            <a:picLocks noChangeAspect="1"/>
          </p:cNvPicPr>
          <p:nvPr/>
        </p:nvPicPr>
        <p:blipFill>
          <a:blip r:embed="rId5"/>
          <a:stretch>
            <a:fillRect/>
          </a:stretch>
        </p:blipFill>
        <p:spPr>
          <a:xfrm>
            <a:off x="6952050" y="1073029"/>
            <a:ext cx="3721291" cy="4711942"/>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19.</a:t>
            </a:r>
          </a:p>
        </p:txBody>
      </p:sp>
    </p:spTree>
    <p:custDataLst>
      <p:custData r:id="rId1"/>
      <p:custData r:id="rId2"/>
    </p:custDataLst>
    <p:extLst>
      <p:ext uri="{BB962C8B-B14F-4D97-AF65-F5344CB8AC3E}">
        <p14:creationId xmlns:p14="http://schemas.microsoft.com/office/powerpoint/2010/main" val="102599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5E26C-4F81-0E3B-5376-6CB185EDD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342B5-FB42-D11E-401E-B2AB7DF9582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mj-ea"/>
                <a:cs typeface="Calibri Light"/>
              </a:rPr>
              <a:t>Kustmotiv</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56CEBEC4-50BD-6549-F9C6-FBA9D50FF6F7}"/>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Pia Bohman</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lang="sv-SE">
                <a:solidFill>
                  <a:prstClr val="black"/>
                </a:solidFill>
                <a:latin typeface="Calibri" panose="020F0502020204030204"/>
              </a:rPr>
              <a:t>Olja</a:t>
            </a:r>
            <a:endParaRPr kumimoji="0" lang="sv-SE"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30 x 25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2 000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400">
                <a:solidFill>
                  <a:prstClr val="black"/>
                </a:solidFill>
                <a:latin typeface="Calibri" panose="020F0502020204030204"/>
              </a:rPr>
              <a:t>Pia Bohman är född 1946 i Gamleby. Hennes pappa var fiskare och motiv från kusten har därför blivit ett återkommande motiv. </a:t>
            </a:r>
          </a:p>
          <a:p>
            <a:pPr marR="0" lvl="0" algn="l" defTabSz="914400" rtl="0" eaLnBrk="1" fontAlgn="auto" latinLnBrk="0" hangingPunct="1">
              <a:lnSpc>
                <a:spcPct val="90000"/>
              </a:lnSpc>
              <a:spcBef>
                <a:spcPts val="600"/>
              </a:spcBef>
              <a:spcAft>
                <a:spcPts val="900"/>
              </a:spcAft>
              <a:buClrTx/>
              <a:buSzTx/>
              <a:tabLst/>
              <a:defRPr/>
            </a:pPr>
            <a:r>
              <a:rPr lang="sv-SE" sz="1400">
                <a:solidFill>
                  <a:prstClr val="black"/>
                </a:solidFill>
                <a:latin typeface="Calibri" panose="020F0502020204030204"/>
              </a:rPr>
              <a:t>Tavlan inköpt från </a:t>
            </a:r>
            <a:r>
              <a:rPr lang="sv-SE" sz="1400">
                <a:solidFill>
                  <a:prstClr val="black"/>
                </a:solidFill>
                <a:latin typeface="Calibri" panose="020F0502020204030204"/>
                <a:hlinkClick r:id="rId5"/>
              </a:rPr>
              <a:t>Galleri Forss</a:t>
            </a:r>
            <a:r>
              <a:rPr lang="sv-SE" sz="1400">
                <a:solidFill>
                  <a:prstClr val="black"/>
                </a:solidFill>
                <a:latin typeface="Calibri" panose="020F0502020204030204"/>
              </a:rPr>
              <a:t> </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0ADF356-1CB0-35A1-BEF2-18A9C9FCB720}"/>
              </a:ext>
            </a:extLst>
          </p:cNvPr>
          <p:cNvPicPr>
            <a:picLocks noChangeAspect="1"/>
          </p:cNvPicPr>
          <p:nvPr/>
        </p:nvPicPr>
        <p:blipFill>
          <a:blip r:embed="rId6"/>
          <a:stretch>
            <a:fillRect/>
          </a:stretch>
        </p:blipFill>
        <p:spPr>
          <a:xfrm>
            <a:off x="5565913" y="1136119"/>
            <a:ext cx="5611370" cy="4585762"/>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20.</a:t>
            </a:r>
          </a:p>
        </p:txBody>
      </p:sp>
    </p:spTree>
    <p:custDataLst>
      <p:custData r:id="rId1"/>
      <p:custData r:id="rId2"/>
    </p:custDataLst>
    <p:extLst>
      <p:ext uri="{BB962C8B-B14F-4D97-AF65-F5344CB8AC3E}">
        <p14:creationId xmlns:p14="http://schemas.microsoft.com/office/powerpoint/2010/main" val="2254738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30936" y="640080"/>
            <a:ext cx="5261149" cy="1504252"/>
          </a:xfrm>
        </p:spPr>
        <p:txBody>
          <a:bodyPr vert="horz" lIns="91440" tIns="45720" rIns="91440" bIns="45720" rtlCol="0" anchor="b">
            <a:normAutofit fontScale="90000"/>
          </a:bodyPr>
          <a:lstStyle/>
          <a:p>
            <a:r>
              <a:rPr lang="sv-SE" sz="5400" kern="1200">
                <a:solidFill>
                  <a:schemeClr val="tx1"/>
                </a:solidFill>
                <a:latin typeface="+mj-lt"/>
                <a:ea typeface="+mj-ea"/>
                <a:cs typeface="+mj-cs"/>
              </a:rPr>
              <a:t>Wall </a:t>
            </a:r>
            <a:r>
              <a:rPr lang="sv-SE" sz="5400" kern="1200" err="1">
                <a:solidFill>
                  <a:schemeClr val="tx1"/>
                </a:solidFill>
                <a:latin typeface="+mj-lt"/>
                <a:ea typeface="+mj-ea"/>
                <a:cs typeface="+mj-cs"/>
              </a:rPr>
              <a:t>Street</a:t>
            </a:r>
            <a:r>
              <a:rPr lang="sv-SE" sz="5400" kern="1200">
                <a:solidFill>
                  <a:schemeClr val="tx1"/>
                </a:solidFill>
                <a:latin typeface="+mj-lt"/>
                <a:ea typeface="+mj-ea"/>
                <a:cs typeface="+mj-cs"/>
              </a:rPr>
              <a:t> Journal</a:t>
            </a:r>
          </a:p>
        </p:txBody>
      </p:sp>
      <p:sp>
        <p:nvSpPr>
          <p:cNvPr id="3" name="Rectangle 2">
            <a:extLst>
              <a:ext uri="{FF2B5EF4-FFF2-40B4-BE49-F238E27FC236}">
                <a16:creationId xmlns:a16="http://schemas.microsoft.com/office/drawing/2014/main" id="{33416C59-29A4-4F74-9D2B-995A685852B5}"/>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Lisa Törner</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Grafiskt blad</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42x32 cm</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1 900 kr</a:t>
            </a:r>
          </a:p>
          <a:p>
            <a:pPr marL="0" marR="0" lvl="0" indent="0" algn="l" defTabSz="914400" rtl="0" eaLnBrk="1" fontAlgn="auto" latinLnBrk="0" hangingPunct="1">
              <a:lnSpc>
                <a:spcPct val="90000"/>
              </a:lnSpc>
              <a:spcBef>
                <a:spcPts val="600"/>
              </a:spcBef>
              <a:spcAft>
                <a:spcPts val="90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Lisa Törner kommer från Småland. Hennes konstintresse väcktes redan när hon var barn, då hon spenderade tid i sin pappas (Bernt Törner) konstnärsateljé. Hon inspireras av den finansiella bankvärdens aktuella, internationella händelser i dagspress, där hon kommunicerar på ett lekfullt sätt via djur skissade, målade direkt på tidningspapper. </a:t>
            </a:r>
          </a:p>
          <a:p>
            <a:pPr marL="0" marR="0" lvl="0" indent="0" algn="l" defTabSz="914400" rtl="0" eaLnBrk="1" fontAlgn="auto" latinLnBrk="0" hangingPunct="1">
              <a:lnSpc>
                <a:spcPct val="100000"/>
              </a:lnSpc>
              <a:spcBef>
                <a:spcPts val="600"/>
              </a:spcBef>
              <a:spcAft>
                <a:spcPts val="900"/>
              </a:spcAft>
              <a:buClrTx/>
              <a:buSzTx/>
              <a:buFontTx/>
              <a:buNone/>
              <a:tabLst/>
              <a:defRPr/>
            </a:pPr>
            <a:r>
              <a:rPr kumimoji="0" lang="sv-SE" sz="1400" b="0" i="0" u="none" strike="noStrike" kern="1200" cap="none" spc="0" normalizeH="0" baseline="0" noProof="0">
                <a:ln>
                  <a:noFill/>
                </a:ln>
                <a:solidFill>
                  <a:srgbClr val="00B0F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LISA TÖRNER ART</a:t>
            </a:r>
            <a:endParaRPr kumimoji="0" lang="sv-SE" sz="1400" b="0" i="0" u="none" strike="noStrike" kern="1200" cap="none" spc="0" normalizeH="0" baseline="0" noProof="0">
              <a:ln>
                <a:noFill/>
              </a:ln>
              <a:solidFill>
                <a:srgbClr val="00B0F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600"/>
              </a:spcBef>
              <a:spcAft>
                <a:spcPts val="90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90000"/>
              </a:lnSpc>
              <a:spcBef>
                <a:spcPts val="600"/>
              </a:spcBef>
              <a:spcAft>
                <a:spcPts val="900"/>
              </a:spcAft>
              <a:buClrTx/>
              <a:buSzTx/>
              <a:buFontTx/>
              <a:buNone/>
              <a:tabLst/>
              <a:defRPr/>
            </a:pPr>
            <a:endParaRPr kumimoji="0" lang="sv-SE" sz="2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7A80807-BE11-1EF5-F0DD-8FA812C30790}"/>
              </a:ext>
            </a:extLst>
          </p:cNvPr>
          <p:cNvPicPr>
            <a:picLocks noChangeAspect="1"/>
          </p:cNvPicPr>
          <p:nvPr/>
        </p:nvPicPr>
        <p:blipFill>
          <a:blip r:embed="rId7"/>
          <a:stretch>
            <a:fillRect/>
          </a:stretch>
        </p:blipFill>
        <p:spPr>
          <a:xfrm>
            <a:off x="5640500" y="1215483"/>
            <a:ext cx="6063329" cy="4627756"/>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21.</a:t>
            </a:r>
          </a:p>
        </p:txBody>
      </p:sp>
    </p:spTree>
    <p:custDataLst>
      <p:custData r:id="rId2"/>
      <p:custData r:id="rId3"/>
    </p:custDataLst>
    <p:extLst>
      <p:ext uri="{BB962C8B-B14F-4D97-AF65-F5344CB8AC3E}">
        <p14:creationId xmlns:p14="http://schemas.microsoft.com/office/powerpoint/2010/main" val="130355967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0869-8719-5DEC-4825-4582A9036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AD202-1E79-E823-379E-51A9DD72288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mj-ea"/>
                <a:cs typeface="Calibri Light"/>
              </a:rPr>
              <a:t>Festen</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F0A58AF5-66A8-3309-8B10-BA42E3841D87}"/>
              </a:ext>
            </a:extLst>
          </p:cNvPr>
          <p:cNvSpPr>
            <a:spLocks/>
          </p:cNvSpPr>
          <p:nvPr/>
        </p:nvSpPr>
        <p:spPr>
          <a:xfrm>
            <a:off x="630936" y="2660904"/>
            <a:ext cx="4818888" cy="3547872"/>
          </a:xfrm>
          <a:prstGeom prst="rect">
            <a:avLst/>
          </a:prstGeom>
        </p:spPr>
        <p:txBody>
          <a:bodyPr vert="horz" lIns="91440" tIns="45720" rIns="91440" bIns="45720" rtlCol="0" anchor="t">
            <a:normAutofit lnSpcReduction="1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a:t>
            </a:r>
            <a:r>
              <a:rPr lang="sv-SE">
                <a:solidFill>
                  <a:prstClr val="black"/>
                </a:solidFill>
                <a:latin typeface="Calibri" panose="020F0502020204030204"/>
              </a:rPr>
              <a:t>M</a:t>
            </a:r>
            <a:r>
              <a:rPr kumimoji="0" lang="sv-SE" b="0" i="0" u="none" strike="noStrike" kern="1200" cap="none" spc="0" normalizeH="0" baseline="0" noProof="0" err="1">
                <a:ln>
                  <a:noFill/>
                </a:ln>
                <a:solidFill>
                  <a:prstClr val="black"/>
                </a:solidFill>
                <a:effectLst/>
                <a:uLnTx/>
                <a:uFillTx/>
                <a:latin typeface="Calibri" panose="020F0502020204030204"/>
                <a:ea typeface="+mn-ea"/>
                <a:cs typeface="+mn-cs"/>
              </a:rPr>
              <a:t>ay</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 K León</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Litografi</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53x47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1 900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500">
                <a:solidFill>
                  <a:prstClr val="black"/>
                </a:solidFill>
              </a:rPr>
              <a:t>May K León är en svensk bildkonstnär och grafiker född 1945 I Ljungby, men numera bosatt I Halmstad.  Hon är naivist med en otrolig fantasi och humor där hon vill förmedla en positive stämning där glädje och fest är det väsentliga I livet. </a:t>
            </a:r>
          </a:p>
          <a:p>
            <a:pPr>
              <a:lnSpc>
                <a:spcPct val="90000"/>
              </a:lnSpc>
              <a:spcBef>
                <a:spcPts val="600"/>
              </a:spcBef>
              <a:spcAft>
                <a:spcPts val="900"/>
              </a:spcAft>
              <a:defRPr/>
            </a:pPr>
            <a:r>
              <a:rPr lang="sv-SE" sz="1500">
                <a:solidFill>
                  <a:prstClr val="black"/>
                </a:solidFill>
                <a:hlinkClick r:id="rId5"/>
              </a:rPr>
              <a:t>https://galleriok.com/may-k-leon/</a:t>
            </a:r>
            <a:r>
              <a:rPr lang="sv-SE" sz="1500">
                <a:solidFill>
                  <a:prstClr val="black"/>
                </a:solidFill>
              </a:rPr>
              <a:t> </a:t>
            </a:r>
            <a:br>
              <a:rPr lang="sv-SE" sz="1500">
                <a:solidFill>
                  <a:prstClr val="black"/>
                </a:solidFill>
              </a:rPr>
            </a:br>
            <a:r>
              <a:rPr lang="sv-SE" sz="1500">
                <a:solidFill>
                  <a:prstClr val="black"/>
                </a:solidFill>
              </a:rPr>
              <a:t>Tavlan inköpt från </a:t>
            </a:r>
            <a:r>
              <a:rPr lang="sv-SE" sz="1500">
                <a:solidFill>
                  <a:prstClr val="black"/>
                </a:solidFill>
                <a:hlinkClick r:id="rId6"/>
              </a:rPr>
              <a:t>Galleri Forss</a:t>
            </a:r>
            <a:r>
              <a:rPr lang="sv-SE" sz="1500">
                <a:solidFill>
                  <a:prstClr val="black"/>
                </a:solidFill>
              </a:rPr>
              <a:t> </a:t>
            </a:r>
          </a:p>
          <a:p>
            <a:pPr lvl="0">
              <a:lnSpc>
                <a:spcPct val="90000"/>
              </a:lnSpc>
              <a:spcBef>
                <a:spcPts val="600"/>
              </a:spcBef>
              <a:spcAft>
                <a:spcPts val="900"/>
              </a:spcAf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F471B34-F15E-4F8E-E307-76B61AC1F9F9}"/>
              </a:ext>
            </a:extLst>
          </p:cNvPr>
          <p:cNvPicPr>
            <a:picLocks noChangeAspect="1"/>
          </p:cNvPicPr>
          <p:nvPr/>
        </p:nvPicPr>
        <p:blipFill>
          <a:blip r:embed="rId7"/>
          <a:stretch>
            <a:fillRect/>
          </a:stretch>
        </p:blipFill>
        <p:spPr>
          <a:xfrm>
            <a:off x="6335975" y="912911"/>
            <a:ext cx="4737151" cy="4197096"/>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22.</a:t>
            </a:r>
          </a:p>
        </p:txBody>
      </p:sp>
    </p:spTree>
    <p:custDataLst>
      <p:custData r:id="rId1"/>
      <p:custData r:id="rId2"/>
    </p:custDataLst>
    <p:extLst>
      <p:ext uri="{BB962C8B-B14F-4D97-AF65-F5344CB8AC3E}">
        <p14:creationId xmlns:p14="http://schemas.microsoft.com/office/powerpoint/2010/main" val="413578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31E3D-0A9D-44DC-001B-F3B3462F20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7E892-BA2E-C880-9F9D-5265D14FC9B6}"/>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ea typeface="Calibri Light"/>
                <a:cs typeface="Calibri Light"/>
              </a:rPr>
              <a:t>Titel?</a:t>
            </a:r>
          </a:p>
        </p:txBody>
      </p:sp>
      <p:sp>
        <p:nvSpPr>
          <p:cNvPr id="3" name="Rectangle 2">
            <a:extLst>
              <a:ext uri="{FF2B5EF4-FFF2-40B4-BE49-F238E27FC236}">
                <a16:creationId xmlns:a16="http://schemas.microsoft.com/office/drawing/2014/main" id="{58560932-FFEA-3AE2-0B9A-252834DBEC61}"/>
              </a:ext>
            </a:extLst>
          </p:cNvPr>
          <p:cNvSpPr>
            <a:spLocks/>
          </p:cNvSpPr>
          <p:nvPr/>
        </p:nvSpPr>
        <p:spPr>
          <a:xfrm>
            <a:off x="630936" y="2660903"/>
            <a:ext cx="5465064" cy="4022926"/>
          </a:xfrm>
          <a:prstGeom prst="rect">
            <a:avLst/>
          </a:prstGeom>
        </p:spPr>
        <p:txBody>
          <a:bodyPr vert="horz" lIns="91440" tIns="45720" rIns="91440" bIns="45720" rtlCol="0" anchor="t">
            <a:normAutofit fontScale="77500" lnSpcReduction="20000"/>
          </a:bodyPr>
          <a:lstStyle/>
          <a:p>
            <a:pPr lvl="0" indent="-228600">
              <a:lnSpc>
                <a:spcPct val="90000"/>
              </a:lnSpc>
              <a:spcBef>
                <a:spcPts val="600"/>
              </a:spcBef>
              <a:spcAft>
                <a:spcPts val="900"/>
              </a:spcAft>
              <a:buFont typeface="Arial" panose="020B0604020202020204" pitchFamily="34" charset="0"/>
              <a:buChar char="•"/>
              <a:defRPr/>
            </a:pPr>
            <a:r>
              <a:rPr lang="sv-SE" sz="2300">
                <a:solidFill>
                  <a:prstClr val="black"/>
                </a:solidFill>
                <a:latin typeface="Calibri" panose="020F0502020204030204"/>
              </a:rPr>
              <a:t>Konstnär: Erling Johansson</a:t>
            </a:r>
          </a:p>
          <a:p>
            <a:pPr lvl="0" indent="-228600">
              <a:lnSpc>
                <a:spcPct val="90000"/>
              </a:lnSpc>
              <a:spcBef>
                <a:spcPts val="600"/>
              </a:spcBef>
              <a:spcAft>
                <a:spcPts val="900"/>
              </a:spcAft>
              <a:buFont typeface="Arial" panose="020B0604020202020204" pitchFamily="34" charset="0"/>
              <a:buChar char="•"/>
              <a:defRPr/>
            </a:pPr>
            <a:r>
              <a:rPr lang="sv-SE" sz="2300">
                <a:solidFill>
                  <a:prstClr val="black"/>
                </a:solidFill>
                <a:latin typeface="Calibri" panose="020F0502020204030204"/>
              </a:rPr>
              <a:t>Litografi</a:t>
            </a:r>
          </a:p>
          <a:p>
            <a:pPr lvl="0" indent="-228600">
              <a:lnSpc>
                <a:spcPct val="90000"/>
              </a:lnSpc>
              <a:spcBef>
                <a:spcPts val="600"/>
              </a:spcBef>
              <a:spcAft>
                <a:spcPts val="900"/>
              </a:spcAft>
              <a:buFont typeface="Arial" panose="020B0604020202020204" pitchFamily="34" charset="0"/>
              <a:buChar char="•"/>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Storlek:  56,5x42 cm</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2300">
                <a:solidFill>
                  <a:prstClr val="black"/>
                </a:solidFill>
                <a:latin typeface="Calibri" panose="020F0502020204030204"/>
              </a:rPr>
              <a:t> 2 000 </a:t>
            </a: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kr</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a:lnSpc>
                <a:spcPct val="90000"/>
              </a:lnSpc>
              <a:spcBef>
                <a:spcPts val="600"/>
              </a:spcBef>
              <a:spcAft>
                <a:spcPts val="900"/>
              </a:spcAft>
              <a:defRPr/>
            </a:pPr>
            <a:r>
              <a:rPr lang="sv-SE">
                <a:solidFill>
                  <a:prstClr val="black"/>
                </a:solidFill>
                <a:latin typeface="Calibri" panose="020F0502020204030204"/>
              </a:rPr>
              <a:t>Erling Johansson (1931-2017) var en svensk b</a:t>
            </a:r>
            <a:r>
              <a:rPr lang="sv-SE"/>
              <a:t>ildkonstnär och grafiker bosatt i Lunds by, Västervik. Han studerade grafisk teknik och tryckning hos Folke Gullby och har sedan 1980-talet, i nära 30 år, arbetat med koppargrafik. Etsning och torrnålsgravyrer har varit hans arbetsmetoder. Därefter målar han mest, akvarell och akryl, det som för dagen känns bäst. Han vill ha färgen som ett instrument att forma bildytan med. En stundens eller ögonblickets upplevelse i all sin enkelhet, som speglar hans konstnärskap. Med skarp tydlig linje tar han fram detaljer, stämningar och ljusspel. </a:t>
            </a:r>
            <a:r>
              <a:rPr lang="sv-SE">
                <a:solidFill>
                  <a:prstClr val="black"/>
                </a:solidFill>
                <a:latin typeface="Calibri" panose="020F0502020204030204"/>
              </a:rPr>
              <a:t> Erling har även donerat 61 bilder med motiv från </a:t>
            </a:r>
            <a:r>
              <a:rPr lang="sv-SE" err="1">
                <a:solidFill>
                  <a:prstClr val="black"/>
                </a:solidFill>
                <a:latin typeface="Calibri" panose="020F0502020204030204"/>
              </a:rPr>
              <a:t>Tjustbygden</a:t>
            </a:r>
            <a:r>
              <a:rPr lang="sv-SE">
                <a:solidFill>
                  <a:prstClr val="black"/>
                </a:solidFill>
                <a:latin typeface="Calibri" panose="020F0502020204030204"/>
              </a:rPr>
              <a:t> till Västerviks Museum.</a:t>
            </a:r>
          </a:p>
          <a:p>
            <a:pPr>
              <a:lnSpc>
                <a:spcPct val="90000"/>
              </a:lnSpc>
              <a:spcBef>
                <a:spcPts val="600"/>
              </a:spcBef>
              <a:spcAft>
                <a:spcPts val="900"/>
              </a:spcAft>
              <a:defRPr/>
            </a:pPr>
            <a:r>
              <a:rPr lang="sv-SE">
                <a:solidFill>
                  <a:prstClr val="black"/>
                </a:solidFill>
                <a:hlinkClick r:id="rId5"/>
              </a:rPr>
              <a:t>https://www.lexikonettamanda.se/show.php?aid=22250</a:t>
            </a:r>
            <a:r>
              <a:rPr lang="sv-SE">
                <a:solidFill>
                  <a:prstClr val="black"/>
                </a:solidFill>
              </a:rPr>
              <a:t> </a:t>
            </a:r>
          </a:p>
          <a:p>
            <a:pPr>
              <a:lnSpc>
                <a:spcPct val="90000"/>
              </a:lnSpc>
              <a:spcBef>
                <a:spcPts val="600"/>
              </a:spcBef>
              <a:spcAft>
                <a:spcPts val="900"/>
              </a:spcAft>
              <a:defRPr/>
            </a:pPr>
            <a:r>
              <a:rPr lang="sv-SE">
                <a:solidFill>
                  <a:prstClr val="black"/>
                </a:solidFill>
              </a:rPr>
              <a:t>Tavlan inköpt från konsthandlare Arne Ericson</a:t>
            </a:r>
          </a:p>
        </p:txBody>
      </p:sp>
      <p:pic>
        <p:nvPicPr>
          <p:cNvPr id="7" name="Picture 6">
            <a:extLst>
              <a:ext uri="{FF2B5EF4-FFF2-40B4-BE49-F238E27FC236}">
                <a16:creationId xmlns:a16="http://schemas.microsoft.com/office/drawing/2014/main" id="{9EC59528-B2AD-5CEC-88CB-0C0821391276}"/>
              </a:ext>
            </a:extLst>
          </p:cNvPr>
          <p:cNvPicPr>
            <a:picLocks noChangeAspect="1"/>
          </p:cNvPicPr>
          <p:nvPr/>
        </p:nvPicPr>
        <p:blipFill>
          <a:blip r:embed="rId6"/>
          <a:srcRect t="2540"/>
          <a:stretch>
            <a:fillRect/>
          </a:stretch>
        </p:blipFill>
        <p:spPr>
          <a:xfrm>
            <a:off x="6096000" y="1380744"/>
            <a:ext cx="4963901" cy="3731341"/>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23.</a:t>
            </a:r>
          </a:p>
        </p:txBody>
      </p:sp>
    </p:spTree>
    <p:custDataLst>
      <p:custData r:id="rId1"/>
      <p:custData r:id="rId2"/>
    </p:custDataLst>
    <p:extLst>
      <p:ext uri="{BB962C8B-B14F-4D97-AF65-F5344CB8AC3E}">
        <p14:creationId xmlns:p14="http://schemas.microsoft.com/office/powerpoint/2010/main" val="1014621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cs typeface="Calibri Light"/>
              </a:rPr>
              <a:t>Par</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33416C59-29A4-4F74-9D2B-995A685852B5}"/>
              </a:ext>
            </a:extLst>
          </p:cNvPr>
          <p:cNvSpPr>
            <a:spLocks/>
          </p:cNvSpPr>
          <p:nvPr/>
        </p:nvSpPr>
        <p:spPr>
          <a:xfrm>
            <a:off x="630936" y="2660904"/>
            <a:ext cx="4818888" cy="3547872"/>
          </a:xfrm>
          <a:prstGeom prst="rect">
            <a:avLst/>
          </a:prstGeom>
        </p:spPr>
        <p:txBody>
          <a:bodyPr vert="horz" lIns="91440" tIns="45720" rIns="91440" bIns="45720" rtlCol="0" anchor="t">
            <a:normAutofit fontScale="77500" lnSpcReduction="2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Konstnär: Marion Belin</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Litografi</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Storlek: 49 x 54 cm</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Värde : 1 800 kr</a:t>
            </a:r>
          </a:p>
          <a:p>
            <a:pPr marL="0" marR="0" lvl="0" indent="0" algn="l" defTabSz="914400" rtl="0" eaLnBrk="1" fontAlgn="auto" latinLnBrk="0" hangingPunct="1">
              <a:lnSpc>
                <a:spcPct val="90000"/>
              </a:lnSpc>
              <a:spcBef>
                <a:spcPts val="600"/>
              </a:spcBef>
              <a:spcAft>
                <a:spcPts val="90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Marion Belin (1933), född i Vänersborg. I sin konst visar Marion Belin en berättarglädje som inte bara är illustrativ utan som dessutom vittnar om en skarp och nyanserad iakttagelseförmåga både vad gäller humoristiska poänger och mänskliga svagheter. Hennes verk visar en spontan livsglädje som strömmar ut från var och en av hennes litografier. Hon tycks se på sina motiv med en ömsint och kärleksfull distans som i kombination med hennes högt drivna känsla för färg, komposition och linjerytm gör hennes konst till något unikt i sitt slag.</a:t>
            </a:r>
          </a:p>
          <a:p>
            <a:pPr marL="0" marR="0" lvl="0" indent="0" algn="l" defTabSz="914400" rtl="0" eaLnBrk="1" fontAlgn="auto" latinLnBrk="0" hangingPunct="1">
              <a:lnSpc>
                <a:spcPct val="90000"/>
              </a:lnSpc>
              <a:spcBef>
                <a:spcPts val="600"/>
              </a:spcBef>
              <a:spcAft>
                <a:spcPts val="90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https://sv.wikipedia.org/wiki/Marion_Belin</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9" name="Picture 8">
            <a:extLst>
              <a:ext uri="{FF2B5EF4-FFF2-40B4-BE49-F238E27FC236}">
                <a16:creationId xmlns:a16="http://schemas.microsoft.com/office/drawing/2014/main" id="{ED9689B7-6813-AD7A-2DBD-F5C3A8BBC5FA}"/>
              </a:ext>
            </a:extLst>
          </p:cNvPr>
          <p:cNvPicPr>
            <a:picLocks noChangeAspect="1"/>
          </p:cNvPicPr>
          <p:nvPr/>
        </p:nvPicPr>
        <p:blipFill>
          <a:blip r:embed="rId6"/>
          <a:stretch>
            <a:fillRect/>
          </a:stretch>
        </p:blipFill>
        <p:spPr>
          <a:xfrm>
            <a:off x="6742178" y="902508"/>
            <a:ext cx="4341744" cy="4748329"/>
          </a:xfrm>
          <a:prstGeom prst="rect">
            <a:avLst/>
          </a:prstGeom>
        </p:spPr>
      </p:pic>
      <p:sp>
        <p:nvSpPr>
          <p:cNvPr id="10" name="TextBox 9"/>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24.</a:t>
            </a:r>
          </a:p>
        </p:txBody>
      </p:sp>
    </p:spTree>
    <p:custDataLst>
      <p:custData r:id="rId1"/>
      <p:custData r:id="rId2"/>
    </p:custDataLst>
    <p:extLst>
      <p:ext uri="{BB962C8B-B14F-4D97-AF65-F5344CB8AC3E}">
        <p14:creationId xmlns:p14="http://schemas.microsoft.com/office/powerpoint/2010/main" val="4244713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470B1-DDA6-7824-3652-1DF97E466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55F35B-32A3-5349-4599-5A34D075A81E}"/>
              </a:ext>
            </a:extLst>
          </p:cNvPr>
          <p:cNvSpPr>
            <a:spLocks noGrp="1"/>
          </p:cNvSpPr>
          <p:nvPr>
            <p:ph type="title"/>
          </p:nvPr>
        </p:nvSpPr>
        <p:spPr>
          <a:xfrm>
            <a:off x="630936" y="640080"/>
            <a:ext cx="4818888" cy="1481328"/>
          </a:xfrm>
        </p:spPr>
        <p:txBody>
          <a:bodyPr vert="horz" lIns="91440" tIns="45720" rIns="91440" bIns="45720" rtlCol="0" anchor="b">
            <a:normAutofit fontScale="90000"/>
          </a:bodyPr>
          <a:lstStyle/>
          <a:p>
            <a:r>
              <a:rPr lang="sv-SE" sz="5400" kern="1200">
                <a:solidFill>
                  <a:schemeClr val="tx1"/>
                </a:solidFill>
                <a:latin typeface="+mj-lt"/>
                <a:cs typeface="Calibri Light"/>
              </a:rPr>
              <a:t>Muggar </a:t>
            </a:r>
            <a:r>
              <a:rPr lang="sv-SE" sz="5400">
                <a:cs typeface="Calibri Light"/>
              </a:rPr>
              <a:t>i</a:t>
            </a:r>
            <a:r>
              <a:rPr lang="sv-SE" sz="5400" kern="1200">
                <a:solidFill>
                  <a:schemeClr val="tx1"/>
                </a:solidFill>
                <a:latin typeface="+mj-lt"/>
                <a:cs typeface="Calibri Light"/>
              </a:rPr>
              <a:t> Stilleben</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892E9C72-09BB-1780-7ED9-B3F76809D756}"/>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Nils-Erik Johansson </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lang="sv-SE">
                <a:solidFill>
                  <a:prstClr val="black"/>
                </a:solidFill>
                <a:latin typeface="Calibri" panose="020F0502020204030204"/>
              </a:rPr>
              <a:t>Stentryck</a:t>
            </a:r>
            <a:endParaRPr kumimoji="0" lang="sv-SE"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x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1 800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400">
                <a:solidFill>
                  <a:prstClr val="black"/>
                </a:solidFill>
                <a:latin typeface="Calibri" panose="020F0502020204030204"/>
                <a:hlinkClick r:id="rId5"/>
              </a:rPr>
              <a:t>Nils-Erik Johansson </a:t>
            </a:r>
            <a:r>
              <a:rPr lang="sv-SE" sz="1400">
                <a:solidFill>
                  <a:prstClr val="black"/>
                </a:solidFill>
                <a:latin typeface="Calibri" panose="020F0502020204030204"/>
              </a:rPr>
              <a:t>är född 1950 i Karlskrona och är autodidakt målare och grafiker. Han studerade konst på sina resor till Paris och Berlin. Hans konst består av realistiska skärgårdshistoriska bruksföremål och litografier med blommor landskap och exteriörer. Han är representerad på ett flertal offentliga platser.</a:t>
            </a:r>
          </a:p>
          <a:p>
            <a:pPr>
              <a:lnSpc>
                <a:spcPct val="90000"/>
              </a:lnSpc>
              <a:spcBef>
                <a:spcPts val="600"/>
              </a:spcBef>
              <a:spcAft>
                <a:spcPts val="900"/>
              </a:spcAft>
              <a:defRPr/>
            </a:pPr>
            <a:r>
              <a:rPr lang="sv-SE" sz="1400">
                <a:solidFill>
                  <a:prstClr val="black"/>
                </a:solidFill>
              </a:rPr>
              <a:t>Tavlan inköpt från </a:t>
            </a:r>
            <a:r>
              <a:rPr lang="sv-SE" sz="1400">
                <a:solidFill>
                  <a:prstClr val="black"/>
                </a:solidFill>
                <a:hlinkClick r:id="rId6"/>
              </a:rPr>
              <a:t>Galleri Forss</a:t>
            </a:r>
            <a:r>
              <a:rPr lang="sv-SE" sz="1400">
                <a:solidFill>
                  <a:prstClr val="black"/>
                </a:solidFill>
              </a:rPr>
              <a:t> </a:t>
            </a:r>
          </a:p>
          <a:p>
            <a:pPr lvl="0">
              <a:lnSpc>
                <a:spcPct val="90000"/>
              </a:lnSpc>
              <a:spcBef>
                <a:spcPts val="600"/>
              </a:spcBef>
              <a:spcAft>
                <a:spcPts val="900"/>
              </a:spcAft>
              <a:defRPr/>
            </a:pPr>
            <a:endParaRPr lang="sv-SE" sz="1700">
              <a:solidFill>
                <a:prstClr val="black"/>
              </a:solidFill>
              <a:latin typeface="Calibri" panose="020F0502020204030204"/>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8B6DB79-6B75-0301-6405-D46EB69F1996}"/>
              </a:ext>
            </a:extLst>
          </p:cNvPr>
          <p:cNvPicPr>
            <a:picLocks noChangeAspect="1"/>
          </p:cNvPicPr>
          <p:nvPr/>
        </p:nvPicPr>
        <p:blipFill>
          <a:blip r:embed="rId7"/>
          <a:stretch>
            <a:fillRect/>
          </a:stretch>
        </p:blipFill>
        <p:spPr>
          <a:xfrm>
            <a:off x="6167435" y="1482213"/>
            <a:ext cx="5393629" cy="4114800"/>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25.</a:t>
            </a:r>
          </a:p>
        </p:txBody>
      </p:sp>
    </p:spTree>
    <p:custDataLst>
      <p:custData r:id="rId1"/>
      <p:custData r:id="rId2"/>
    </p:custDataLst>
    <p:extLst>
      <p:ext uri="{BB962C8B-B14F-4D97-AF65-F5344CB8AC3E}">
        <p14:creationId xmlns:p14="http://schemas.microsoft.com/office/powerpoint/2010/main" val="409740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DC061-1143-5CEF-EF47-746500220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28D25-9E2E-D7A0-875B-79D0EFF810E7}"/>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ea typeface="Calibri Light"/>
                <a:cs typeface="Calibri Light"/>
              </a:rPr>
              <a:t>Utan titel</a:t>
            </a:r>
          </a:p>
        </p:txBody>
      </p:sp>
      <p:sp>
        <p:nvSpPr>
          <p:cNvPr id="3" name="Rectangle 2">
            <a:extLst>
              <a:ext uri="{FF2B5EF4-FFF2-40B4-BE49-F238E27FC236}">
                <a16:creationId xmlns:a16="http://schemas.microsoft.com/office/drawing/2014/main" id="{6EDBBFF2-217E-C608-58EF-1734AEA673A8}"/>
              </a:ext>
            </a:extLst>
          </p:cNvPr>
          <p:cNvSpPr>
            <a:spLocks/>
          </p:cNvSpPr>
          <p:nvPr/>
        </p:nvSpPr>
        <p:spPr>
          <a:xfrm>
            <a:off x="630936" y="2660903"/>
            <a:ext cx="5757338" cy="4022926"/>
          </a:xfrm>
          <a:prstGeom prst="rect">
            <a:avLst/>
          </a:prstGeom>
        </p:spPr>
        <p:txBody>
          <a:bodyPr vert="horz" lIns="91440" tIns="45720" rIns="91440" bIns="45720" rtlCol="0" anchor="t">
            <a:normAutofit lnSpcReduction="10000"/>
          </a:bodyPr>
          <a:lstStyle/>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Konstnär: “</a:t>
            </a:r>
            <a:r>
              <a:rPr lang="sv-SE" sz="1900" err="1">
                <a:solidFill>
                  <a:prstClr val="black"/>
                </a:solidFill>
                <a:latin typeface="Calibri" panose="020F0502020204030204"/>
              </a:rPr>
              <a:t>Corneille</a:t>
            </a:r>
            <a:r>
              <a:rPr lang="sv-SE" sz="1900">
                <a:solidFill>
                  <a:prstClr val="black"/>
                </a:solidFill>
                <a:latin typeface="Calibri" panose="020F0502020204030204"/>
              </a:rPr>
              <a:t>” Guillaume Cornelis van </a:t>
            </a:r>
            <a:r>
              <a:rPr lang="sv-SE" sz="1900" err="1">
                <a:solidFill>
                  <a:prstClr val="black"/>
                </a:solidFill>
                <a:latin typeface="Calibri" panose="020F0502020204030204"/>
              </a:rPr>
              <a:t>Beverloo</a:t>
            </a:r>
            <a:r>
              <a:rPr lang="sv-SE" sz="1900">
                <a:solidFill>
                  <a:prstClr val="black"/>
                </a:solidFill>
                <a:latin typeface="Calibri" panose="020F0502020204030204"/>
              </a:rPr>
              <a:t>  </a:t>
            </a:r>
          </a:p>
          <a:p>
            <a:pPr lvl="0"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Litografi</a:t>
            </a: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35,5x31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2 000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p>
          <a:p>
            <a:pPr>
              <a:lnSpc>
                <a:spcPct val="90000"/>
              </a:lnSpc>
              <a:spcBef>
                <a:spcPts val="600"/>
              </a:spcBef>
              <a:spcAft>
                <a:spcPts val="900"/>
              </a:spcAft>
              <a:defRPr/>
            </a:pPr>
            <a:r>
              <a:rPr lang="sv-SE" sz="1500"/>
              <a:t>Guillaume Cornelis van </a:t>
            </a:r>
            <a:r>
              <a:rPr lang="sv-SE" sz="1500" err="1"/>
              <a:t>Beverloo</a:t>
            </a:r>
            <a:r>
              <a:rPr lang="sv-SE" sz="1500"/>
              <a:t> (1922-2010), kallades som konstnär "</a:t>
            </a:r>
            <a:r>
              <a:rPr lang="sv-SE" sz="1500" err="1"/>
              <a:t>Corneille</a:t>
            </a:r>
            <a:r>
              <a:rPr lang="sv-SE" sz="1500"/>
              <a:t>"  och är en holländsk målare och medgrundare av </a:t>
            </a:r>
            <a:r>
              <a:rPr lang="sv-SE" sz="1500">
                <a:hlinkClick r:id="rId5"/>
              </a:rPr>
              <a:t>COBRA art </a:t>
            </a:r>
            <a:r>
              <a:rPr lang="sv-SE" sz="1500" err="1">
                <a:hlinkClick r:id="rId5"/>
              </a:rPr>
              <a:t>movement</a:t>
            </a:r>
            <a:r>
              <a:rPr lang="sv-SE" sz="1500">
                <a:hlinkClick r:id="rId5"/>
              </a:rPr>
              <a:t> </a:t>
            </a:r>
            <a:r>
              <a:rPr lang="sv-SE" sz="1500"/>
              <a:t>1948. Han är influerad av Miró, Klee och afrikansk konst  och hans verk har ofta ljusa färger, exotiska fåglar, kvinnor och solar, som symboliserar glädje, kärlek och längtan. </a:t>
            </a:r>
            <a:r>
              <a:rPr lang="sv-SE" sz="1500" err="1"/>
              <a:t>Corneille</a:t>
            </a:r>
            <a:r>
              <a:rPr lang="sv-SE" sz="1500"/>
              <a:t> inspirerades av teckningar av barn och trodde på vikten av att närma barn med konst som hänger ihop med deras erfarenheter.</a:t>
            </a:r>
          </a:p>
          <a:p>
            <a:pPr>
              <a:lnSpc>
                <a:spcPct val="90000"/>
              </a:lnSpc>
              <a:spcBef>
                <a:spcPts val="600"/>
              </a:spcBef>
              <a:spcAft>
                <a:spcPts val="900"/>
              </a:spcAft>
              <a:defRPr/>
            </a:pPr>
            <a:r>
              <a:rPr lang="sv-SE" sz="1500">
                <a:hlinkClick r:id="rId6"/>
              </a:rPr>
              <a:t>https://en.wikipedia.org/wiki/Corneille_Guillaume_Beverloo</a:t>
            </a:r>
            <a:endParaRPr lang="sv-SE" sz="1500"/>
          </a:p>
          <a:p>
            <a:pPr>
              <a:lnSpc>
                <a:spcPct val="90000"/>
              </a:lnSpc>
              <a:spcBef>
                <a:spcPts val="600"/>
              </a:spcBef>
              <a:spcAft>
                <a:spcPts val="900"/>
              </a:spcAft>
              <a:defRPr/>
            </a:pPr>
            <a:r>
              <a:rPr lang="sv-SE" sz="1500">
                <a:solidFill>
                  <a:prstClr val="black"/>
                </a:solidFill>
              </a:rPr>
              <a:t>Tavlan inköpt från konsthandlare Arne Ericson</a:t>
            </a:r>
            <a:r>
              <a:rPr lang="sv-SE" sz="1500"/>
              <a:t> </a:t>
            </a:r>
          </a:p>
        </p:txBody>
      </p:sp>
      <p:pic>
        <p:nvPicPr>
          <p:cNvPr id="6" name="Picture 5">
            <a:extLst>
              <a:ext uri="{FF2B5EF4-FFF2-40B4-BE49-F238E27FC236}">
                <a16:creationId xmlns:a16="http://schemas.microsoft.com/office/drawing/2014/main" id="{BD2A32F4-168F-A716-2246-9F63B8645FDB}"/>
              </a:ext>
            </a:extLst>
          </p:cNvPr>
          <p:cNvPicPr>
            <a:picLocks noChangeAspect="1"/>
          </p:cNvPicPr>
          <p:nvPr/>
        </p:nvPicPr>
        <p:blipFill>
          <a:blip r:embed="rId7"/>
          <a:stretch>
            <a:fillRect/>
          </a:stretch>
        </p:blipFill>
        <p:spPr>
          <a:xfrm rot="10800000">
            <a:off x="6990736" y="1555377"/>
            <a:ext cx="4225682" cy="3747245"/>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26.</a:t>
            </a:r>
          </a:p>
        </p:txBody>
      </p:sp>
    </p:spTree>
    <p:custDataLst>
      <p:custData r:id="rId1"/>
      <p:custData r:id="rId2"/>
    </p:custDataLst>
    <p:extLst>
      <p:ext uri="{BB962C8B-B14F-4D97-AF65-F5344CB8AC3E}">
        <p14:creationId xmlns:p14="http://schemas.microsoft.com/office/powerpoint/2010/main" val="29503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528E4-C268-66EB-FC63-CEB6DE189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20AC2-D004-EB66-09DB-22686CBE88DC}"/>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kern="1200">
                <a:solidFill>
                  <a:schemeClr val="tx1"/>
                </a:solidFill>
                <a:latin typeface="+mj-lt"/>
                <a:cs typeface="Calibri Light"/>
              </a:rPr>
              <a:t>Havsackord</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F2F7D815-3C22-A826-584B-9F1355DA1746}"/>
              </a:ext>
            </a:extLst>
          </p:cNvPr>
          <p:cNvSpPr>
            <a:spLocks/>
          </p:cNvSpPr>
          <p:nvPr/>
        </p:nvSpPr>
        <p:spPr>
          <a:xfrm>
            <a:off x="630936" y="2660904"/>
            <a:ext cx="4818888" cy="3547872"/>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Konstnär: Olof </a:t>
            </a:r>
            <a:r>
              <a:rPr kumimoji="0" lang="sv-SE" b="0" i="0" u="none" strike="noStrike" kern="1200" cap="none" spc="0" normalizeH="0" baseline="0" noProof="0" err="1">
                <a:ln>
                  <a:noFill/>
                </a:ln>
                <a:solidFill>
                  <a:prstClr val="black"/>
                </a:solidFill>
                <a:effectLst/>
                <a:uLnTx/>
                <a:uFillTx/>
                <a:latin typeface="Calibri" panose="020F0502020204030204"/>
                <a:ea typeface="+mn-ea"/>
                <a:cs typeface="+mn-cs"/>
              </a:rPr>
              <a:t>Häggqvist</a:t>
            </a:r>
            <a:endParaRPr kumimoji="0" lang="sv-SE"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Kopparstick</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Storlek: 38 x 38 cm</a:t>
            </a:r>
            <a:endParaRPr kumimoji="0" lang="sv-SE"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a:solidFill>
                  <a:prstClr val="black"/>
                </a:solidFill>
                <a:latin typeface="Calibri" panose="020F0502020204030204"/>
              </a:rPr>
              <a:t> 1 500 </a:t>
            </a:r>
            <a:r>
              <a:rPr kumimoji="0" lang="sv-SE" b="0" i="0" u="none" strike="noStrike" kern="1200" cap="none" spc="0" normalizeH="0" baseline="0" noProof="0">
                <a:ln>
                  <a:noFill/>
                </a:ln>
                <a:solidFill>
                  <a:prstClr val="black"/>
                </a:solidFill>
                <a:effectLst/>
                <a:uLnTx/>
                <a:uFillTx/>
                <a:latin typeface="Calibri" panose="020F0502020204030204"/>
                <a:ea typeface="+mn-ea"/>
                <a:cs typeface="+mn-cs"/>
              </a:rPr>
              <a:t>kr </a:t>
            </a:r>
          </a:p>
          <a:p>
            <a:pPr marR="0" lvl="0" algn="l" defTabSz="914400" rtl="0" eaLnBrk="1" fontAlgn="auto" latinLnBrk="0" hangingPunct="1">
              <a:lnSpc>
                <a:spcPct val="90000"/>
              </a:lnSpc>
              <a:spcBef>
                <a:spcPts val="600"/>
              </a:spcBef>
              <a:spcAft>
                <a:spcPts val="900"/>
              </a:spcAft>
              <a:buClrTx/>
              <a:buSzTx/>
              <a:tabLst/>
              <a:defRPr/>
            </a:pPr>
            <a:r>
              <a:rPr lang="sv-SE" sz="1400">
                <a:solidFill>
                  <a:prstClr val="black"/>
                </a:solidFill>
                <a:latin typeface="Calibri" panose="020F0502020204030204"/>
              </a:rPr>
              <a:t>Olof </a:t>
            </a:r>
            <a:r>
              <a:rPr lang="sv-SE" sz="1400" err="1">
                <a:solidFill>
                  <a:prstClr val="black"/>
                </a:solidFill>
                <a:latin typeface="Calibri" panose="020F0502020204030204"/>
              </a:rPr>
              <a:t>Häggqvist</a:t>
            </a:r>
            <a:r>
              <a:rPr lang="sv-SE" sz="1400">
                <a:solidFill>
                  <a:prstClr val="black"/>
                </a:solidFill>
                <a:latin typeface="Calibri" panose="020F0502020204030204"/>
              </a:rPr>
              <a:t> föddes 1915 i Malmslätt. Han började sin bana som </a:t>
            </a:r>
            <a:r>
              <a:rPr lang="sv-SE" sz="1400" err="1">
                <a:solidFill>
                  <a:prstClr val="black"/>
                </a:solidFill>
                <a:latin typeface="Calibri" panose="020F0502020204030204"/>
              </a:rPr>
              <a:t>silvergravör</a:t>
            </a:r>
            <a:r>
              <a:rPr lang="sv-SE" sz="1400">
                <a:solidFill>
                  <a:prstClr val="black"/>
                </a:solidFill>
                <a:latin typeface="Calibri" panose="020F0502020204030204"/>
              </a:rPr>
              <a:t> men övergick sedan till eget konstnärskap. Hans konst består nästan uteslutande av kopparstick och teckningar I tusch. Finns representerat på ett antal museum och på andra officiella platser.</a:t>
            </a:r>
          </a:p>
          <a:p>
            <a:pPr lvl="0">
              <a:lnSpc>
                <a:spcPct val="90000"/>
              </a:lnSpc>
              <a:spcBef>
                <a:spcPts val="600"/>
              </a:spcBef>
              <a:spcAft>
                <a:spcPts val="900"/>
              </a:spcAft>
              <a:defRPr/>
            </a:pPr>
            <a:r>
              <a:rPr lang="sv-SE" sz="1400">
                <a:solidFill>
                  <a:prstClr val="black"/>
                </a:solidFill>
                <a:hlinkClick r:id="rId5"/>
              </a:rPr>
              <a:t>https://sv.wikipedia.org/wiki/Olof_H%C3%A4ggqvist</a:t>
            </a:r>
            <a:r>
              <a:rPr lang="sv-SE" sz="1400">
                <a:solidFill>
                  <a:prstClr val="black"/>
                </a:solidFill>
              </a:rPr>
              <a:t> </a:t>
            </a:r>
            <a:endParaRPr lang="sv-SE" sz="1400">
              <a:solidFill>
                <a:prstClr val="black"/>
              </a:solidFill>
              <a:latin typeface="Calibri" panose="020F0502020204030204"/>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972C5BB-3DC5-D1F8-9A0F-C321975D649F}"/>
              </a:ext>
            </a:extLst>
          </p:cNvPr>
          <p:cNvPicPr>
            <a:picLocks noChangeAspect="1"/>
          </p:cNvPicPr>
          <p:nvPr/>
        </p:nvPicPr>
        <p:blipFill>
          <a:blip r:embed="rId6"/>
          <a:srcRect b="3944"/>
          <a:stretch>
            <a:fillRect/>
          </a:stretch>
        </p:blipFill>
        <p:spPr>
          <a:xfrm>
            <a:off x="6450630" y="1204644"/>
            <a:ext cx="4818888" cy="5004132"/>
          </a:xfrm>
          <a:prstGeom prst="rect">
            <a:avLst/>
          </a:prstGeom>
        </p:spPr>
      </p:pic>
      <p:sp>
        <p:nvSpPr>
          <p:cNvPr id="8" name="TextBox 7"/>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27.</a:t>
            </a:r>
          </a:p>
        </p:txBody>
      </p:sp>
    </p:spTree>
    <p:custDataLst>
      <p:custData r:id="rId1"/>
      <p:custData r:id="rId2"/>
    </p:custDataLst>
    <p:extLst>
      <p:ext uri="{BB962C8B-B14F-4D97-AF65-F5344CB8AC3E}">
        <p14:creationId xmlns:p14="http://schemas.microsoft.com/office/powerpoint/2010/main" val="1190784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C50FE-A9A6-F1F3-DD52-809B555B6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708D8-344D-45F1-FB67-FD068118CB9F}"/>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Calibri Light"/>
                <a:cs typeface="Calibri Light"/>
              </a:rPr>
              <a:t>Datanörden</a:t>
            </a:r>
            <a:endParaRPr lang="sv-SE"/>
          </a:p>
        </p:txBody>
      </p:sp>
      <p:sp>
        <p:nvSpPr>
          <p:cNvPr id="3" name="Rectangle 2">
            <a:extLst>
              <a:ext uri="{FF2B5EF4-FFF2-40B4-BE49-F238E27FC236}">
                <a16:creationId xmlns:a16="http://schemas.microsoft.com/office/drawing/2014/main" id="{703F45E2-ECA0-659E-3190-2AF472F17212}"/>
              </a:ext>
            </a:extLst>
          </p:cNvPr>
          <p:cNvSpPr>
            <a:spLocks/>
          </p:cNvSpPr>
          <p:nvPr/>
        </p:nvSpPr>
        <p:spPr>
          <a:xfrm>
            <a:off x="630936" y="2660903"/>
            <a:ext cx="5465064" cy="4022926"/>
          </a:xfrm>
          <a:prstGeom prst="rect">
            <a:avLst/>
          </a:prstGeom>
        </p:spPr>
        <p:txBody>
          <a:bodyPr vert="horz" lIns="91440" tIns="45720" rIns="91440" bIns="45720" rtlCol="0" anchor="t">
            <a:normAutofit fontScale="92500" lnSpcReduction="10000"/>
          </a:bodyPr>
          <a:lstStyle/>
          <a:p>
            <a:pPr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rPr>
              <a:t>Konstnär: Peder Gunnbäck</a:t>
            </a:r>
            <a:endParaRPr lang="sv-SE" sz="1900">
              <a:solidFill>
                <a:prstClr val="black"/>
              </a:solidFill>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lang="sv-SE" sz="1900">
                <a:solidFill>
                  <a:prstClr val="black"/>
                </a:solidFill>
                <a:latin typeface="Calibri" panose="020F0502020204030204"/>
                <a:ea typeface="Calibri"/>
                <a:cs typeface="Calibri"/>
              </a:rPr>
              <a:t>Statyett i järn</a:t>
            </a:r>
          </a:p>
          <a:p>
            <a:pPr lvl="0"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Storlek:  20 x 30 x 27 cm</a:t>
            </a:r>
            <a:endParaRPr kumimoji="0"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indent="-228600">
              <a:lnSpc>
                <a:spcPct val="90000"/>
              </a:lnSpc>
              <a:spcBef>
                <a:spcPts val="600"/>
              </a:spcBef>
              <a:spcAft>
                <a:spcPts val="900"/>
              </a:spcAft>
              <a:buFont typeface="Arial" panose="020B0604020202020204" pitchFamily="34" charset="0"/>
              <a:buChar char="•"/>
              <a:defRPr/>
            </a:pP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1900">
                <a:solidFill>
                  <a:prstClr val="black"/>
                </a:solidFill>
                <a:latin typeface="Calibri" panose="020F0502020204030204"/>
              </a:rPr>
              <a:t> 1 500 </a:t>
            </a:r>
            <a:r>
              <a:rPr kumimoji="0" lang="sv-SE" sz="1900" b="0" i="0" u="none" strike="noStrike" kern="1200" cap="none" spc="0" normalizeH="0" baseline="0" noProof="0">
                <a:ln>
                  <a:noFill/>
                </a:ln>
                <a:solidFill>
                  <a:prstClr val="black"/>
                </a:solidFill>
                <a:effectLst/>
                <a:uLnTx/>
                <a:uFillTx/>
                <a:latin typeface="Calibri" panose="020F0502020204030204"/>
                <a:ea typeface="+mn-ea"/>
                <a:cs typeface="+mn-cs"/>
              </a:rPr>
              <a:t>kr </a:t>
            </a:r>
            <a:endParaRPr lang="sv-SE" sz="1900" b="0" i="0" u="none" strike="noStrike" kern="1200" cap="none" spc="0" normalizeH="0" baseline="0" noProof="0">
              <a:ln>
                <a:noFill/>
              </a:ln>
              <a:solidFill>
                <a:prstClr val="black"/>
              </a:solidFill>
              <a:effectLst/>
              <a:uLnTx/>
              <a:uFillTx/>
              <a:latin typeface="Calibri" panose="020F0502020204030204"/>
              <a:ea typeface="Calibri"/>
              <a:cs typeface="Calibri"/>
            </a:endParaRPr>
          </a:p>
          <a:p>
            <a:pPr fontAlgn="base"/>
            <a:r>
              <a:rPr lang="sv-SE" sz="1500">
                <a:solidFill>
                  <a:prstClr val="black"/>
                </a:solidFill>
                <a:latin typeface="Calibri" panose="020F0502020204030204"/>
              </a:rPr>
              <a:t>Peder Gunnbäck är en tidigare Ericsson kollega som gick i pension för flera år sedan och som då helt satsade på sin konst och återbruk. Tillsammans med sin fru Anki har de Gunnbäcks konstigheter där de återbrukar saker till de mest fantastiska föremål. </a:t>
            </a:r>
            <a:r>
              <a:rPr lang="sv-SE" sz="1500"/>
              <a:t>När gamla ting får nytt liv och nya användningsområden så kallas det </a:t>
            </a:r>
            <a:r>
              <a:rPr lang="sv-SE" sz="1500" err="1"/>
              <a:t>upcycling</a:t>
            </a:r>
            <a:r>
              <a:rPr lang="sv-SE" sz="1500"/>
              <a:t> på engelska. Ordet </a:t>
            </a:r>
            <a:r>
              <a:rPr lang="sv-SE" sz="1500" i="1" err="1"/>
              <a:t>upcycling</a:t>
            </a:r>
            <a:r>
              <a:rPr lang="sv-SE" sz="1500"/>
              <a:t> bildades ur </a:t>
            </a:r>
            <a:r>
              <a:rPr lang="sv-SE" sz="1500" i="1"/>
              <a:t>recycling</a:t>
            </a:r>
            <a:r>
              <a:rPr lang="sv-SE" sz="1500"/>
              <a:t> och </a:t>
            </a:r>
            <a:r>
              <a:rPr lang="sv-SE" sz="1500" i="1" err="1"/>
              <a:t>up</a:t>
            </a:r>
            <a:r>
              <a:rPr lang="sv-SE" sz="1500"/>
              <a:t>, i betydelsen återvinning och förbättring. Det finns tyvärr inget bra svenskt ord som förenar orden återvinning, återbruk och förbättring. Gunnbäcks sysslar inte bara med återbruk. Det blir även nytillverkade saker i olika material, som smide, betong, trä och målningar i olja, akvarell och grafik.</a:t>
            </a:r>
            <a:endParaRPr lang="sv-SE" sz="1500">
              <a:solidFill>
                <a:prstClr val="black"/>
              </a:solidFill>
              <a:latin typeface="Calibri" panose="020F0502020204030204"/>
            </a:endParaRPr>
          </a:p>
          <a:p>
            <a:pPr>
              <a:lnSpc>
                <a:spcPct val="90000"/>
              </a:lnSpc>
              <a:spcBef>
                <a:spcPts val="600"/>
              </a:spcBef>
              <a:spcAft>
                <a:spcPts val="900"/>
              </a:spcAft>
              <a:defRPr/>
            </a:pPr>
            <a:r>
              <a:rPr lang="sv-SE" sz="1500">
                <a:solidFill>
                  <a:prstClr val="black"/>
                </a:solidFill>
                <a:hlinkClick r:id="rId5"/>
              </a:rPr>
              <a:t>https://www.gunnbackskonstigheter.se/</a:t>
            </a:r>
            <a:r>
              <a:rPr lang="sv-SE" sz="1500">
                <a:solidFill>
                  <a:prstClr val="black"/>
                </a:solidFill>
              </a:rPr>
              <a:t> </a:t>
            </a:r>
            <a:endParaRPr kumimoji="0" lang="sv-SE"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6F2F154-7FA8-07C2-08CC-EC1E0F31FE87}"/>
              </a:ext>
            </a:extLst>
          </p:cNvPr>
          <p:cNvPicPr>
            <a:picLocks noChangeAspect="1"/>
          </p:cNvPicPr>
          <p:nvPr/>
        </p:nvPicPr>
        <p:blipFill>
          <a:blip r:embed="rId6"/>
          <a:stretch>
            <a:fillRect/>
          </a:stretch>
        </p:blipFill>
        <p:spPr>
          <a:xfrm>
            <a:off x="6346615" y="996902"/>
            <a:ext cx="4004840" cy="4286680"/>
          </a:xfrm>
          <a:prstGeom prst="rect">
            <a:avLst/>
          </a:prstGeom>
        </p:spPr>
      </p:pic>
      <p:sp>
        <p:nvSpPr>
          <p:cNvPr id="6" name="TextBox 5"/>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28.</a:t>
            </a:r>
          </a:p>
        </p:txBody>
      </p:sp>
    </p:spTree>
    <p:custDataLst>
      <p:custData r:id="rId1"/>
      <p:custData r:id="rId2"/>
    </p:custDataLst>
    <p:extLst>
      <p:ext uri="{BB962C8B-B14F-4D97-AF65-F5344CB8AC3E}">
        <p14:creationId xmlns:p14="http://schemas.microsoft.com/office/powerpoint/2010/main" val="4101929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sv-SE" sz="5400">
                <a:ea typeface="+mj-ea"/>
                <a:cs typeface="Calibri Light"/>
              </a:rPr>
              <a:t>Ölandslandskap</a:t>
            </a:r>
            <a:endParaRPr lang="sv-SE" sz="5400" kern="1200">
              <a:solidFill>
                <a:schemeClr val="tx1"/>
              </a:solidFill>
              <a:latin typeface="+mj-lt"/>
              <a:ea typeface="+mj-ea"/>
              <a:cs typeface="+mj-cs"/>
            </a:endParaRPr>
          </a:p>
        </p:txBody>
      </p:sp>
      <p:sp>
        <p:nvSpPr>
          <p:cNvPr id="3" name="Rectangle 2">
            <a:extLst>
              <a:ext uri="{FF2B5EF4-FFF2-40B4-BE49-F238E27FC236}">
                <a16:creationId xmlns:a16="http://schemas.microsoft.com/office/drawing/2014/main" id="{33416C59-29A4-4F74-9D2B-995A685852B5}"/>
              </a:ext>
            </a:extLst>
          </p:cNvPr>
          <p:cNvSpPr>
            <a:spLocks/>
          </p:cNvSpPr>
          <p:nvPr/>
        </p:nvSpPr>
        <p:spPr>
          <a:xfrm>
            <a:off x="630936" y="2660904"/>
            <a:ext cx="4818888" cy="3547872"/>
          </a:xfrm>
          <a:prstGeom prst="rect">
            <a:avLst/>
          </a:prstGeom>
        </p:spPr>
        <p:txBody>
          <a:bodyPr vert="horz" lIns="91440" tIns="45720" rIns="91440" bIns="45720" rtlCol="0" anchor="t">
            <a:normAutofit fontScale="77500" lnSpcReduction="20000"/>
          </a:bodyPr>
          <a:lstStyle/>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Konstnär: Inge Pettersson</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Litografi</a:t>
            </a: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Storlek: </a:t>
            </a:r>
            <a:r>
              <a:rPr lang="sv-SE" sz="2300">
                <a:solidFill>
                  <a:prstClr val="black"/>
                </a:solidFill>
                <a:latin typeface="Calibri" panose="020F0502020204030204"/>
              </a:rPr>
              <a:t>67,5x55,5</a:t>
            </a: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 cm</a:t>
            </a:r>
            <a:endParaRPr kumimoji="0" lang="sv-SE" sz="23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228600" algn="l" defTabSz="914400" rtl="0" eaLnBrk="1" fontAlgn="auto" latinLnBrk="0" hangingPunct="1">
              <a:lnSpc>
                <a:spcPct val="90000"/>
              </a:lnSpc>
              <a:spcBef>
                <a:spcPts val="600"/>
              </a:spcBef>
              <a:spcAft>
                <a:spcPts val="900"/>
              </a:spcAft>
              <a:buClrTx/>
              <a:buSzTx/>
              <a:buFont typeface="Arial" panose="020B0604020202020204" pitchFamily="34" charset="0"/>
              <a:buChar char="•"/>
              <a:tabLst/>
              <a:defRPr/>
            </a:pP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Värde : </a:t>
            </a:r>
            <a:r>
              <a:rPr lang="sv-SE" sz="2300">
                <a:solidFill>
                  <a:prstClr val="black"/>
                </a:solidFill>
                <a:latin typeface="Calibri" panose="020F0502020204030204"/>
              </a:rPr>
              <a:t> 1 300 </a:t>
            </a:r>
            <a:r>
              <a:rPr kumimoji="0" lang="sv-SE" sz="2300" b="0" i="0" u="none" strike="noStrike" kern="1200" cap="none" spc="0" normalizeH="0" baseline="0" noProof="0">
                <a:ln>
                  <a:noFill/>
                </a:ln>
                <a:solidFill>
                  <a:prstClr val="black"/>
                </a:solidFill>
                <a:effectLst/>
                <a:uLnTx/>
                <a:uFillTx/>
                <a:latin typeface="Calibri" panose="020F0502020204030204"/>
                <a:ea typeface="+mn-ea"/>
                <a:cs typeface="+mn-cs"/>
              </a:rPr>
              <a:t>kr</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marR="0" lvl="0" algn="l" defTabSz="914400" rtl="0" eaLnBrk="1" fontAlgn="auto" latinLnBrk="0" hangingPunct="1">
              <a:lnSpc>
                <a:spcPct val="90000"/>
              </a:lnSpc>
              <a:spcBef>
                <a:spcPts val="600"/>
              </a:spcBef>
              <a:spcAft>
                <a:spcPts val="900"/>
              </a:spcAft>
              <a:buClrTx/>
              <a:buSzTx/>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Inge Pettersson, född 1944 i Norrköping, är en svensk målare, tecknare och lärare. Han har medverkat i utställningar i Söderköping, Norrköping, Sigtuna, Valdemarsvik, Nora, samt på Galleri Götlin. Hans konst består av blomsterstilleben, ängar med vallmo, blommande fruktträd, kustmiljöer och landskap utförda i olja eller akvarell. Vid sidan av sitt eget skapande arbetade han som teckningslärare vid högstadiet i Valdemarsvik och ledde studiekurser i </a:t>
            </a:r>
            <a:r>
              <a:rPr lang="sv-SE">
                <a:solidFill>
                  <a:prstClr val="black"/>
                </a:solidFill>
                <a:latin typeface="Calibri" panose="020F0502020204030204"/>
              </a:rPr>
              <a:t>målning</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 och teckning. Som illustratör har han medverkat i Norrköpings Tidningar. Pettersson är representerad i Söderköpings kommun, Valdemarsviks kommun och Östgöta läns landsting.</a:t>
            </a:r>
          </a:p>
        </p:txBody>
      </p:sp>
      <p:pic>
        <p:nvPicPr>
          <p:cNvPr id="6" name="Picture 5">
            <a:extLst>
              <a:ext uri="{FF2B5EF4-FFF2-40B4-BE49-F238E27FC236}">
                <a16:creationId xmlns:a16="http://schemas.microsoft.com/office/drawing/2014/main" id="{B00DF2C8-118C-FA73-D555-1BA49E60ED7C}"/>
              </a:ext>
            </a:extLst>
          </p:cNvPr>
          <p:cNvPicPr>
            <a:picLocks noChangeAspect="1"/>
          </p:cNvPicPr>
          <p:nvPr/>
        </p:nvPicPr>
        <p:blipFill>
          <a:blip r:embed="rId5"/>
          <a:stretch>
            <a:fillRect/>
          </a:stretch>
        </p:blipFill>
        <p:spPr>
          <a:xfrm>
            <a:off x="5947440" y="1010652"/>
            <a:ext cx="5797673" cy="4826171"/>
          </a:xfrm>
          <a:prstGeom prst="rect">
            <a:avLst/>
          </a:prstGeom>
        </p:spPr>
      </p:pic>
      <p:sp>
        <p:nvSpPr>
          <p:cNvPr id="7" name="TextBox 6"/>
          <p:cNvSpPr txBox="1"/>
          <p:nvPr/>
        </p:nvSpPr>
        <p:spPr>
          <a:xfrm>
            <a:off x="457200" y="457200"/>
            <a:ext cx="914400" cy="457200"/>
          </a:xfrm>
          <a:prstGeom prst="rect">
            <a:avLst/>
          </a:prstGeom>
          <a:noFill/>
        </p:spPr>
        <p:txBody>
          <a:bodyPr wrap="none">
            <a:spAutoFit/>
          </a:bodyPr>
          <a:lstStyle/>
          <a:p>
            <a:r>
              <a:rPr sz="4800">
                <a:solidFill>
                  <a:srgbClr val="FF0000"/>
                </a:solidFill>
                <a:latin typeface="Calibri"/>
              </a:rPr>
              <a:t>29.</a:t>
            </a:r>
          </a:p>
        </p:txBody>
      </p:sp>
    </p:spTree>
    <p:custDataLst>
      <p:custData r:id="rId1"/>
      <p:custData r:id="rId2"/>
    </p:custDataLst>
    <p:extLst>
      <p:ext uri="{BB962C8B-B14F-4D97-AF65-F5344CB8AC3E}">
        <p14:creationId xmlns:p14="http://schemas.microsoft.com/office/powerpoint/2010/main" val="445307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le 1"/>
          <p:cNvSpPr>
            <a:spLocks noGrp="1"/>
          </p:cNvSpPr>
          <p:nvPr>
            <p:ph type="title"/>
          </p:nvPr>
        </p:nvSpPr>
        <p:spPr>
          <a:xfrm>
            <a:off x="838200" y="451381"/>
            <a:ext cx="10512552" cy="4066540"/>
          </a:xfrm>
        </p:spPr>
        <p:txBody>
          <a:bodyPr vert="horz" lIns="91440" tIns="45720" rIns="91440" bIns="45720" rtlCol="0" anchor="b">
            <a:normAutofit/>
          </a:bodyPr>
          <a:lstStyle/>
          <a:p>
            <a:r>
              <a:rPr lang="sv-SE" sz="6600" kern="1200">
                <a:solidFill>
                  <a:schemeClr val="tx1"/>
                </a:solidFill>
                <a:latin typeface="+mj-lt"/>
                <a:ea typeface="+mj-ea"/>
                <a:cs typeface="+mj-cs"/>
              </a:rPr>
              <a:t>The End</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custDataLst>
      <p:custData r:id="rId2"/>
      <p:custData r:id="rId3"/>
    </p:custDataLst>
    <p:extLst>
      <p:ext uri="{BB962C8B-B14F-4D97-AF65-F5344CB8AC3E}">
        <p14:creationId xmlns:p14="http://schemas.microsoft.com/office/powerpoint/2010/main" val="2740859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539E6C36E64C479CD88B5BADF289D9" ma:contentTypeVersion="17" ma:contentTypeDescription="Create a new document." ma:contentTypeScope="" ma:versionID="f7f87e0248a40cbe6ade92756aa7c83c">
  <xsd:schema xmlns:xsd="http://www.w3.org/2001/XMLSchema" xmlns:xs="http://www.w3.org/2001/XMLSchema" xmlns:p="http://schemas.microsoft.com/office/2006/metadata/properties" xmlns:ns2="5a0f6a0e-f262-4a8a-8b8b-a5fa5bc923e3" xmlns:ns3="d2ff2b83-fe93-427b-b5e1-98296538cefe" xmlns:ns4="d8762117-8292-4133-b1c7-eab5c6487cfd" targetNamespace="http://schemas.microsoft.com/office/2006/metadata/properties" ma:root="true" ma:fieldsID="4d7235afb1e258a8eb4ce9fb47a41893" ns2:_="" ns3:_="" ns4:_="">
    <xsd:import namespace="5a0f6a0e-f262-4a8a-8b8b-a5fa5bc923e3"/>
    <xsd:import namespace="d2ff2b83-fe93-427b-b5e1-98296538cefe"/>
    <xsd:import namespace="d8762117-8292-4133-b1c7-eab5c6487cf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0f6a0e-f262-4a8a-8b8b-a5fa5bc923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3d31b72-c4b9-4223-ac69-1d9539891dc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ff2b83-fe93-427b-b5e1-98296538cef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762117-8292-4133-b1c7-eab5c6487cf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bde9b4df-c980-4f83-a50d-e8ce05c78c27}" ma:internalName="TaxCatchAll" ma:showField="CatchAllData" ma:web="d2ff2b83-fe93-427b-b5e1-98296538ce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2ff2b83-fe93-427b-b5e1-98296538cefe">
      <UserInfo>
        <DisplayName>Gisela Bröms</DisplayName>
        <AccountId>13</AccountId>
        <AccountType/>
      </UserInfo>
      <UserInfo>
        <DisplayName>Josefine Willners</DisplayName>
        <AccountId>18</AccountId>
        <AccountType/>
      </UserInfo>
      <UserInfo>
        <DisplayName>Anne-Marie Hellerby</DisplayName>
        <AccountId>19</AccountId>
        <AccountType/>
      </UserInfo>
      <UserInfo>
        <DisplayName>Hanna Snejder</DisplayName>
        <AccountId>43</AccountId>
        <AccountType/>
      </UserInfo>
    </SharedWithUsers>
    <TaxCatchAll xmlns="d8762117-8292-4133-b1c7-eab5c6487cfd" xsi:nil="true"/>
    <lcf76f155ced4ddcb4097134ff3c332f xmlns="5a0f6a0e-f262-4a8a-8b8b-a5fa5bc923e3">
      <Terms xmlns="http://schemas.microsoft.com/office/infopath/2007/PartnerControls"/>
    </lcf76f155ced4ddcb4097134ff3c332f>
  </documentManagement>
</p:properties>
</file>

<file path=customXml/item4.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xml><?xml version="1.0" encoding="utf-8"?>
<TemplafySlideFormConfiguration><![CDATA[{"formFields":[],"formDataEntries":[]}]]></TemplafySlideFormConfiguration>
</file>

<file path=customXml/item6.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7.xml><?xml version="1.0" encoding="utf-8"?>
<TemplafySlideFormConfiguration><![CDATA[{"formFields":[],"formDataEntries":[]}]]></TemplafySlideFormConfiguration>
</file>

<file path=customXml/item8.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9.xml><?xml version="1.0" encoding="utf-8"?>
<TemplafySlideFormConfiguration><![CDATA[{"formFields":[],"formDataEntries":[]}]]></TemplafySlideFormConfiguration>
</file>

<file path=customXml/item10.xml><?xml version="1.0" encoding="utf-8"?>
<TemplafySlideFormConfiguration><![CDATA[{"formFields":[],"formDataEntries":[]}]]></TemplafySlideFormConfiguration>
</file>

<file path=customXml/item11.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12.xml><?xml version="1.0" encoding="utf-8"?>
<TemplafySlideFormConfiguration><![CDATA[{"formFields":[],"formDataEntries":[]}]]></TemplafySlideFormConfiguration>
</file>

<file path=customXml/item13.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14.xml><?xml version="1.0" encoding="utf-8"?>
<TemplafySlideFormConfiguration><![CDATA[{"formFields":[],"formDataEntries":[]}]]></TemplafySlideFormConfiguration>
</file>

<file path=customXml/item15.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16.xml><?xml version="1.0" encoding="utf-8"?>
<TemplafySlideFormConfiguration><![CDATA[{"formFields":[],"formDataEntries":[]}]]></TemplafySlideFormConfiguration>
</file>

<file path=customXml/item17.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18.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19.xml><?xml version="1.0" encoding="utf-8"?>
<TemplafySlideFormConfiguration><![CDATA[{"formFields":[],"formDataEntries":[]}]]></TemplafySlideFormConfiguration>
</file>

<file path=customXml/item20.xml><?xml version="1.0" encoding="utf-8"?>
<TemplafySlideFormConfiguration><![CDATA[{"formFields":[],"formDataEntries":[]}]]></TemplafySlideFormConfiguration>
</file>

<file path=customXml/item21.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22.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23.xml><?xml version="1.0" encoding="utf-8"?>
<TemplafySlideFormConfiguration><![CDATA[{"formFields":[],"formDataEntries":[]}]]></TemplafySlideFormConfiguration>
</file>

<file path=customXml/item24.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25.xml><?xml version="1.0" encoding="utf-8"?>
<TemplafySlideFormConfiguration><![CDATA[{"formFields":[],"formDataEntries":[]}]]></TemplafySlideFormConfiguration>
</file>

<file path=customXml/item26.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27.xml><?xml version="1.0" encoding="utf-8"?>
<TemplafySlideFormConfiguration><![CDATA[{"formFields":[],"formDataEntries":[]}]]></TemplafySlideFormConfiguration>
</file>

<file path=customXml/item28.xml><?xml version="1.0" encoding="utf-8"?>
<TemplafySlideFormConfiguration><![CDATA[{"formFields":[],"formDataEntries":[]}]]></TemplafySlideFormConfiguration>
</file>

<file path=customXml/item29.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30.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31.xml><?xml version="1.0" encoding="utf-8"?>
<TemplafySlideFormConfiguration><![CDATA[{"formFields":[],"formDataEntries":[]}]]></TemplafySlideFormConfiguration>
</file>

<file path=customXml/item32.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33.xml><?xml version="1.0" encoding="utf-8"?>
<TemplafySlideFormConfiguration><![CDATA[{"formFields":[],"formDataEntries":[]}]]></TemplafySlideFormConfiguration>
</file>

<file path=customXml/item34.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35.xml><?xml version="1.0" encoding="utf-8"?>
<TemplafySlideFormConfiguration><![CDATA[{"formFields":[],"formDataEntries":[]}]]></TemplafySlideFormConfiguration>
</file>

<file path=customXml/item36.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37.xml><?xml version="1.0" encoding="utf-8"?>
<TemplafySlideFormConfiguration><![CDATA[{"formFields":[],"formDataEntries":[]}]]></TemplafySlideFormConfiguration>
</file>

<file path=customXml/item38.xml><?xml version="1.0" encoding="utf-8"?>
<TemplafySlideFormConfiguration><![CDATA[{"formFields":[],"formDataEntries":[]}]]></TemplafySlideFormConfiguration>
</file>

<file path=customXml/item39.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40.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41.xml><?xml version="1.0" encoding="utf-8"?>
<TemplafySlideFormConfiguration><![CDATA[{"formFields":[],"formDataEntries":[]}]]></TemplafySlideFormConfiguration>
</file>

<file path=customXml/item42.xml><?xml version="1.0" encoding="utf-8"?>
<TemplafySlideFormConfiguration><![CDATA[{"formFields":[],"formDataEntries":[]}]]></TemplafySlideFormConfiguration>
</file>

<file path=customXml/item43.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44.xml><?xml version="1.0" encoding="utf-8"?>
<TemplafySlideFormConfiguration><![CDATA[{"formFields":[],"formDataEntries":[]}]]></TemplafySlideFormConfiguration>
</file>

<file path=customXml/item45.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46.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47.xml><?xml version="1.0" encoding="utf-8"?>
<TemplafySlideFormConfiguration><![CDATA[{"formFields":[],"formDataEntries":[]}]]></TemplafySlideFormConfiguration>
</file>

<file path=customXml/item48.xml><?xml version="1.0" encoding="utf-8"?>
<TemplafySlideFormConfiguration><![CDATA[{"formFields":[],"formDataEntries":[]}]]></TemplafySlideFormConfiguration>
</file>

<file path=customXml/item49.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0.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1.xml><?xml version="1.0" encoding="utf-8"?>
<TemplafySlideFormConfiguration><![CDATA[{"formFields":[],"formDataEntries":[]}]]></TemplafySlideFormConfiguration>
</file>

<file path=customXml/item52.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3.xml><?xml version="1.0" encoding="utf-8"?>
<TemplafySlideFormConfiguration><![CDATA[{"formFields":[],"formDataEntries":[]}]]></TemplafySlideFormConfiguration>
</file>

<file path=customXml/item54.xml><?xml version="1.0" encoding="utf-8"?>
<TemplafySlideFormConfiguration><![CDATA[{"formFields":[],"formDataEntries":[]}]]></TemplafySlideFormConfiguration>
</file>

<file path=customXml/item55.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6.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57.xml><?xml version="1.0" encoding="utf-8"?>
<TemplafySlideFormConfiguration><![CDATA[{"formFields":[],"formDataEntries":[]}]]></TemplafySlideFormConfiguration>
</file>

<file path=customXml/item58.xml><?xml version="1.0" encoding="utf-8"?>
<TemplafySlideFormConfiguration><![CDATA[{"formFields":[],"formDataEntries":[]}]]></TemplafySlideFormConfiguration>
</file>

<file path=customXml/item59.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60.xml><?xml version="1.0" encoding="utf-8"?>
<TemplafySlideFormConfiguration><![CDATA[{"formFields":[],"formDataEntries":[]}]]></TemplafySlideFormConfiguration>
</file>

<file path=customXml/item61.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62.xml><?xml version="1.0" encoding="utf-8"?>
<TemplafySlideFormConfiguration><![CDATA[{"formFields":[],"formDataEntries":[]}]]></TemplafySlideFormConfiguration>
</file>

<file path=customXml/item63.xml><?xml version="1.0" encoding="utf-8"?>
<TemplafySlideTemplateConfiguration><![CDATA[{"documentContentValidatorConfiguration":{"enableDocumentContentValidator":false,"documentContentValidatorVersion":0},"elementsMetadata":[],"slideId":"637461382106969171","enableDocumentContentUpdater":true,"version":"1.9"}]]></TemplafySlideTemplateConfiguration>
</file>

<file path=customXml/itemProps1.xml><?xml version="1.0" encoding="utf-8"?>
<ds:datastoreItem xmlns:ds="http://schemas.openxmlformats.org/officeDocument/2006/customXml" ds:itemID="{62B845E5-A624-4FDC-ACE5-B347DC804766}">
  <ds:schemaRefs>
    <ds:schemaRef ds:uri="5a0f6a0e-f262-4a8a-8b8b-a5fa5bc923e3"/>
    <ds:schemaRef ds:uri="d2ff2b83-fe93-427b-b5e1-98296538cefe"/>
    <ds:schemaRef ds:uri="d8762117-8292-4133-b1c7-eab5c6487c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8049A1-113B-44F1-A14B-11E3B5500FD6}">
  <ds:schemaRefs>
    <ds:schemaRef ds:uri="http://schemas.microsoft.com/sharepoint/v3/contenttype/forms"/>
  </ds:schemaRefs>
</ds:datastoreItem>
</file>

<file path=customXml/itemProps3.xml><?xml version="1.0" encoding="utf-8"?>
<ds:datastoreItem xmlns:ds="http://schemas.openxmlformats.org/officeDocument/2006/customXml" ds:itemID="{DBF4E0BB-C6C7-4A14-84E4-C49E49C9C527}">
  <ds:schemaRefs>
    <ds:schemaRef ds:uri="http://purl.org/dc/elements/1.1/"/>
    <ds:schemaRef ds:uri="d8762117-8292-4133-b1c7-eab5c6487cfd"/>
    <ds:schemaRef ds:uri="http://schemas.microsoft.com/office/2006/documentManagement/types"/>
    <ds:schemaRef ds:uri="http://www.w3.org/XML/1998/namespace"/>
    <ds:schemaRef ds:uri="http://schemas.microsoft.com/office/infopath/2007/PartnerControls"/>
    <ds:schemaRef ds:uri="http://purl.org/dc/terms/"/>
    <ds:schemaRef ds:uri="http://schemas.openxmlformats.org/package/2006/metadata/core-properties"/>
    <ds:schemaRef ds:uri="http://purl.org/dc/dcmitype/"/>
    <ds:schemaRef ds:uri="d2ff2b83-fe93-427b-b5e1-98296538cefe"/>
    <ds:schemaRef ds:uri="5a0f6a0e-f262-4a8a-8b8b-a5fa5bc923e3"/>
    <ds:schemaRef ds:uri="http://schemas.microsoft.com/office/2006/metadata/properties"/>
  </ds:schemaRefs>
</ds:datastoreItem>
</file>

<file path=customXml/itemProps4.xml><?xml version="1.0" encoding="utf-8"?>
<ds:datastoreItem xmlns:ds="http://schemas.openxmlformats.org/officeDocument/2006/customXml" ds:itemID="{BFC2E3D9-1DB9-449D-A752-D625A8A53F8D}">
  <ds:schemaRefs/>
</ds:datastoreItem>
</file>

<file path=customXml/itemProps5.xml><?xml version="1.0" encoding="utf-8"?>
<ds:datastoreItem xmlns:ds="http://schemas.openxmlformats.org/officeDocument/2006/customXml" ds:itemID="{735934D4-AEAB-46AC-A25A-DD9131A2F419}">
  <ds:schemaRefs/>
</ds:datastoreItem>
</file>

<file path=customXml/itemProps6.xml><?xml version="1.0" encoding="utf-8"?>
<ds:datastoreItem xmlns:ds="http://schemas.openxmlformats.org/officeDocument/2006/customXml" ds:itemID="{CA185CED-6231-4069-9BD6-DA895C6C622C}">
  <ds:schemaRefs/>
</ds:datastoreItem>
</file>

<file path=customXml/itemProps7.xml><?xml version="1.0" encoding="utf-8"?>
<ds:datastoreItem xmlns:ds="http://schemas.openxmlformats.org/officeDocument/2006/customXml" ds:itemID="{679389CF-706B-43C0-9134-938C55DD18A1}">
  <ds:schemaRefs/>
</ds:datastoreItem>
</file>

<file path=customXml/itemProps8.xml><?xml version="1.0" encoding="utf-8"?>
<ds:datastoreItem xmlns:ds="http://schemas.openxmlformats.org/officeDocument/2006/customXml" ds:itemID="{60DB0AC8-5D35-4698-9851-EBA7CA9D768A}">
  <ds:schemaRefs/>
</ds:datastoreItem>
</file>

<file path=customXml/itemProps9.xml><?xml version="1.0" encoding="utf-8"?>
<ds:datastoreItem xmlns:ds="http://schemas.openxmlformats.org/officeDocument/2006/customXml" ds:itemID="{A5CE5B95-E2C8-4C5D-8EE2-F4A533D7488B}">
  <ds:schemaRefs/>
</ds:datastoreItem>
</file>

<file path=customXml/itemProps10.xml><?xml version="1.0" encoding="utf-8"?>
<ds:datastoreItem xmlns:ds="http://schemas.openxmlformats.org/officeDocument/2006/customXml" ds:itemID="{FD5EE019-E6B0-48D9-BBBF-469FA6878444}">
  <ds:schemaRefs/>
</ds:datastoreItem>
</file>

<file path=customXml/itemProps11.xml><?xml version="1.0" encoding="utf-8"?>
<ds:datastoreItem xmlns:ds="http://schemas.openxmlformats.org/officeDocument/2006/customXml" ds:itemID="{657A0E07-01F7-477C-BE17-3350550916F5}">
  <ds:schemaRefs/>
</ds:datastoreItem>
</file>

<file path=customXml/itemProps12.xml><?xml version="1.0" encoding="utf-8"?>
<ds:datastoreItem xmlns:ds="http://schemas.openxmlformats.org/officeDocument/2006/customXml" ds:itemID="{A0A4E535-251C-4235-AB97-CF03F90250EB}">
  <ds:schemaRefs/>
</ds:datastoreItem>
</file>

<file path=customXml/itemProps13.xml><?xml version="1.0" encoding="utf-8"?>
<ds:datastoreItem xmlns:ds="http://schemas.openxmlformats.org/officeDocument/2006/customXml" ds:itemID="{BF2E6162-F377-4DC4-A057-C9D62CAC1EC8}">
  <ds:schemaRefs/>
</ds:datastoreItem>
</file>

<file path=customXml/itemProps14.xml><?xml version="1.0" encoding="utf-8"?>
<ds:datastoreItem xmlns:ds="http://schemas.openxmlformats.org/officeDocument/2006/customXml" ds:itemID="{94667EB1-531E-4FB9-8D18-390EB43105E9}">
  <ds:schemaRefs/>
</ds:datastoreItem>
</file>

<file path=customXml/itemProps15.xml><?xml version="1.0" encoding="utf-8"?>
<ds:datastoreItem xmlns:ds="http://schemas.openxmlformats.org/officeDocument/2006/customXml" ds:itemID="{1D076351-A2FF-4218-BFAA-9A02C1E55E03}">
  <ds:schemaRefs/>
</ds:datastoreItem>
</file>

<file path=customXml/itemProps16.xml><?xml version="1.0" encoding="utf-8"?>
<ds:datastoreItem xmlns:ds="http://schemas.openxmlformats.org/officeDocument/2006/customXml" ds:itemID="{F6B94105-AA21-4588-A18F-89FE1E3B4D93}">
  <ds:schemaRefs/>
</ds:datastoreItem>
</file>

<file path=customXml/itemProps17.xml><?xml version="1.0" encoding="utf-8"?>
<ds:datastoreItem xmlns:ds="http://schemas.openxmlformats.org/officeDocument/2006/customXml" ds:itemID="{9D25BD9E-30FF-4F2D-9AAF-AF566750A98C}">
  <ds:schemaRefs/>
</ds:datastoreItem>
</file>

<file path=customXml/itemProps18.xml><?xml version="1.0" encoding="utf-8"?>
<ds:datastoreItem xmlns:ds="http://schemas.openxmlformats.org/officeDocument/2006/customXml" ds:itemID="{052EF6BA-0160-4D63-8F39-8874AE1E7453}">
  <ds:schemaRefs/>
</ds:datastoreItem>
</file>

<file path=customXml/itemProps19.xml><?xml version="1.0" encoding="utf-8"?>
<ds:datastoreItem xmlns:ds="http://schemas.openxmlformats.org/officeDocument/2006/customXml" ds:itemID="{07B613E0-E654-4040-B4C6-5BF75C49CB14}">
  <ds:schemaRefs/>
</ds:datastoreItem>
</file>

<file path=customXml/itemProps20.xml><?xml version="1.0" encoding="utf-8"?>
<ds:datastoreItem xmlns:ds="http://schemas.openxmlformats.org/officeDocument/2006/customXml" ds:itemID="{1F4F96E7-537B-48B5-A2C3-80BABF32304D}">
  <ds:schemaRefs/>
</ds:datastoreItem>
</file>

<file path=customXml/itemProps21.xml><?xml version="1.0" encoding="utf-8"?>
<ds:datastoreItem xmlns:ds="http://schemas.openxmlformats.org/officeDocument/2006/customXml" ds:itemID="{D86A98F7-EB75-4734-B755-9526A528DAFB}">
  <ds:schemaRefs/>
</ds:datastoreItem>
</file>

<file path=customXml/itemProps22.xml><?xml version="1.0" encoding="utf-8"?>
<ds:datastoreItem xmlns:ds="http://schemas.openxmlformats.org/officeDocument/2006/customXml" ds:itemID="{26470BBA-3AF8-487A-9268-AF681DE29F2E}">
  <ds:schemaRefs/>
</ds:datastoreItem>
</file>

<file path=customXml/itemProps23.xml><?xml version="1.0" encoding="utf-8"?>
<ds:datastoreItem xmlns:ds="http://schemas.openxmlformats.org/officeDocument/2006/customXml" ds:itemID="{0E26C315-F727-49E3-B9AA-83A1E1C52944}">
  <ds:schemaRefs/>
</ds:datastoreItem>
</file>

<file path=customXml/itemProps24.xml><?xml version="1.0" encoding="utf-8"?>
<ds:datastoreItem xmlns:ds="http://schemas.openxmlformats.org/officeDocument/2006/customXml" ds:itemID="{E37F4B8D-4813-412E-83AD-D37A15FD469C}">
  <ds:schemaRefs/>
</ds:datastoreItem>
</file>

<file path=customXml/itemProps25.xml><?xml version="1.0" encoding="utf-8"?>
<ds:datastoreItem xmlns:ds="http://schemas.openxmlformats.org/officeDocument/2006/customXml" ds:itemID="{991F49D4-6047-42A8-B838-6F125B988A87}">
  <ds:schemaRefs/>
</ds:datastoreItem>
</file>

<file path=customXml/itemProps26.xml><?xml version="1.0" encoding="utf-8"?>
<ds:datastoreItem xmlns:ds="http://schemas.openxmlformats.org/officeDocument/2006/customXml" ds:itemID="{02A08FD5-6DC5-4658-91B6-CC790669E1D8}">
  <ds:schemaRefs/>
</ds:datastoreItem>
</file>

<file path=customXml/itemProps27.xml><?xml version="1.0" encoding="utf-8"?>
<ds:datastoreItem xmlns:ds="http://schemas.openxmlformats.org/officeDocument/2006/customXml" ds:itemID="{384D58EA-74CB-411F-B33F-ACC73FA9C9EA}">
  <ds:schemaRefs/>
</ds:datastoreItem>
</file>

<file path=customXml/itemProps28.xml><?xml version="1.0" encoding="utf-8"?>
<ds:datastoreItem xmlns:ds="http://schemas.openxmlformats.org/officeDocument/2006/customXml" ds:itemID="{5DA56FAC-A257-4727-9F95-D8363EC34EDD}">
  <ds:schemaRefs/>
</ds:datastoreItem>
</file>

<file path=customXml/itemProps29.xml><?xml version="1.0" encoding="utf-8"?>
<ds:datastoreItem xmlns:ds="http://schemas.openxmlformats.org/officeDocument/2006/customXml" ds:itemID="{32E823EE-0C2B-4234-9453-A6D06EE697DC}">
  <ds:schemaRefs/>
</ds:datastoreItem>
</file>

<file path=customXml/itemProps30.xml><?xml version="1.0" encoding="utf-8"?>
<ds:datastoreItem xmlns:ds="http://schemas.openxmlformats.org/officeDocument/2006/customXml" ds:itemID="{23AC7EA1-BBB6-4E06-89BF-2651C73467F2}">
  <ds:schemaRefs/>
</ds:datastoreItem>
</file>

<file path=customXml/itemProps31.xml><?xml version="1.0" encoding="utf-8"?>
<ds:datastoreItem xmlns:ds="http://schemas.openxmlformats.org/officeDocument/2006/customXml" ds:itemID="{098AFCBC-FB89-463A-84EF-96D09680CAC0}">
  <ds:schemaRefs/>
</ds:datastoreItem>
</file>

<file path=customXml/itemProps32.xml><?xml version="1.0" encoding="utf-8"?>
<ds:datastoreItem xmlns:ds="http://schemas.openxmlformats.org/officeDocument/2006/customXml" ds:itemID="{91AC8E6D-67DB-4CD4-B050-49ECB462917F}">
  <ds:schemaRefs/>
</ds:datastoreItem>
</file>

<file path=customXml/itemProps33.xml><?xml version="1.0" encoding="utf-8"?>
<ds:datastoreItem xmlns:ds="http://schemas.openxmlformats.org/officeDocument/2006/customXml" ds:itemID="{EEEF2B8E-E96F-4DF4-BFA4-46DA1742488F}">
  <ds:schemaRefs/>
</ds:datastoreItem>
</file>

<file path=customXml/itemProps34.xml><?xml version="1.0" encoding="utf-8"?>
<ds:datastoreItem xmlns:ds="http://schemas.openxmlformats.org/officeDocument/2006/customXml" ds:itemID="{01894F00-F47C-438E-9C3E-D59049BD2270}">
  <ds:schemaRefs/>
</ds:datastoreItem>
</file>

<file path=customXml/itemProps35.xml><?xml version="1.0" encoding="utf-8"?>
<ds:datastoreItem xmlns:ds="http://schemas.openxmlformats.org/officeDocument/2006/customXml" ds:itemID="{457FB58A-6FDF-4830-AE83-7074DABA5507}">
  <ds:schemaRefs/>
</ds:datastoreItem>
</file>

<file path=customXml/itemProps36.xml><?xml version="1.0" encoding="utf-8"?>
<ds:datastoreItem xmlns:ds="http://schemas.openxmlformats.org/officeDocument/2006/customXml" ds:itemID="{86961DDF-CDEA-4257-8910-D8BE659A9252}">
  <ds:schemaRefs/>
</ds:datastoreItem>
</file>

<file path=customXml/itemProps37.xml><?xml version="1.0" encoding="utf-8"?>
<ds:datastoreItem xmlns:ds="http://schemas.openxmlformats.org/officeDocument/2006/customXml" ds:itemID="{57056F9C-EA38-4361-B92D-A85589DEFF56}">
  <ds:schemaRefs/>
</ds:datastoreItem>
</file>

<file path=customXml/itemProps38.xml><?xml version="1.0" encoding="utf-8"?>
<ds:datastoreItem xmlns:ds="http://schemas.openxmlformats.org/officeDocument/2006/customXml" ds:itemID="{F8A925DC-EEA1-4BA1-9EA6-1171C57D12F3}">
  <ds:schemaRefs/>
</ds:datastoreItem>
</file>

<file path=customXml/itemProps39.xml><?xml version="1.0" encoding="utf-8"?>
<ds:datastoreItem xmlns:ds="http://schemas.openxmlformats.org/officeDocument/2006/customXml" ds:itemID="{94DC6DFE-7ECE-48D5-A51B-E9B2BCC98B02}">
  <ds:schemaRefs/>
</ds:datastoreItem>
</file>

<file path=customXml/itemProps40.xml><?xml version="1.0" encoding="utf-8"?>
<ds:datastoreItem xmlns:ds="http://schemas.openxmlformats.org/officeDocument/2006/customXml" ds:itemID="{ADC41CDD-2D69-4F5B-A663-836EAA2629F0}">
  <ds:schemaRefs/>
</ds:datastoreItem>
</file>

<file path=customXml/itemProps41.xml><?xml version="1.0" encoding="utf-8"?>
<ds:datastoreItem xmlns:ds="http://schemas.openxmlformats.org/officeDocument/2006/customXml" ds:itemID="{A9AA6FB3-68D4-4032-90A6-E23B002C2637}">
  <ds:schemaRefs/>
</ds:datastoreItem>
</file>

<file path=customXml/itemProps42.xml><?xml version="1.0" encoding="utf-8"?>
<ds:datastoreItem xmlns:ds="http://schemas.openxmlformats.org/officeDocument/2006/customXml" ds:itemID="{01076161-C2EC-4890-9960-F718705147C5}">
  <ds:schemaRefs/>
</ds:datastoreItem>
</file>

<file path=customXml/itemProps43.xml><?xml version="1.0" encoding="utf-8"?>
<ds:datastoreItem xmlns:ds="http://schemas.openxmlformats.org/officeDocument/2006/customXml" ds:itemID="{322DD604-C08B-401C-B3D7-48807CE9587C}">
  <ds:schemaRefs/>
</ds:datastoreItem>
</file>

<file path=customXml/itemProps44.xml><?xml version="1.0" encoding="utf-8"?>
<ds:datastoreItem xmlns:ds="http://schemas.openxmlformats.org/officeDocument/2006/customXml" ds:itemID="{11B20C59-3210-4F2F-9866-BFAEA540F77C}">
  <ds:schemaRefs/>
</ds:datastoreItem>
</file>

<file path=customXml/itemProps45.xml><?xml version="1.0" encoding="utf-8"?>
<ds:datastoreItem xmlns:ds="http://schemas.openxmlformats.org/officeDocument/2006/customXml" ds:itemID="{D0A5B653-6876-4E16-9B3A-D2E4795A9EAF}">
  <ds:schemaRefs/>
</ds:datastoreItem>
</file>

<file path=customXml/itemProps46.xml><?xml version="1.0" encoding="utf-8"?>
<ds:datastoreItem xmlns:ds="http://schemas.openxmlformats.org/officeDocument/2006/customXml" ds:itemID="{3AA41AF6-6180-4AE1-A9D9-0C466124376B}">
  <ds:schemaRefs/>
</ds:datastoreItem>
</file>

<file path=customXml/itemProps47.xml><?xml version="1.0" encoding="utf-8"?>
<ds:datastoreItem xmlns:ds="http://schemas.openxmlformats.org/officeDocument/2006/customXml" ds:itemID="{F6C1297E-6378-4739-BBEB-797B81B28A02}">
  <ds:schemaRefs/>
</ds:datastoreItem>
</file>

<file path=customXml/itemProps48.xml><?xml version="1.0" encoding="utf-8"?>
<ds:datastoreItem xmlns:ds="http://schemas.openxmlformats.org/officeDocument/2006/customXml" ds:itemID="{DD63D438-6CC5-4377-A4C2-27B992F0F2D8}">
  <ds:schemaRefs/>
</ds:datastoreItem>
</file>

<file path=customXml/itemProps49.xml><?xml version="1.0" encoding="utf-8"?>
<ds:datastoreItem xmlns:ds="http://schemas.openxmlformats.org/officeDocument/2006/customXml" ds:itemID="{D083A54D-A0A7-4537-8020-146A1DCEF22E}">
  <ds:schemaRefs/>
</ds:datastoreItem>
</file>

<file path=customXml/itemProps50.xml><?xml version="1.0" encoding="utf-8"?>
<ds:datastoreItem xmlns:ds="http://schemas.openxmlformats.org/officeDocument/2006/customXml" ds:itemID="{783EF0E9-DE89-43C6-8611-9FC42429D27F}">
  <ds:schemaRefs/>
</ds:datastoreItem>
</file>

<file path=customXml/itemProps51.xml><?xml version="1.0" encoding="utf-8"?>
<ds:datastoreItem xmlns:ds="http://schemas.openxmlformats.org/officeDocument/2006/customXml" ds:itemID="{85474B74-674D-46E7-976E-97AA83F009DA}">
  <ds:schemaRefs/>
</ds:datastoreItem>
</file>

<file path=customXml/itemProps52.xml><?xml version="1.0" encoding="utf-8"?>
<ds:datastoreItem xmlns:ds="http://schemas.openxmlformats.org/officeDocument/2006/customXml" ds:itemID="{8D58D5EA-26CD-4153-80C1-FF2C4B153A56}">
  <ds:schemaRefs/>
</ds:datastoreItem>
</file>

<file path=customXml/itemProps53.xml><?xml version="1.0" encoding="utf-8"?>
<ds:datastoreItem xmlns:ds="http://schemas.openxmlformats.org/officeDocument/2006/customXml" ds:itemID="{17259DA3-570C-4519-8072-8D9E0E481C25}">
  <ds:schemaRefs/>
</ds:datastoreItem>
</file>

<file path=customXml/itemProps54.xml><?xml version="1.0" encoding="utf-8"?>
<ds:datastoreItem xmlns:ds="http://schemas.openxmlformats.org/officeDocument/2006/customXml" ds:itemID="{5E12486D-D0D7-4265-AAFF-868B079B2949}">
  <ds:schemaRefs/>
</ds:datastoreItem>
</file>

<file path=customXml/itemProps55.xml><?xml version="1.0" encoding="utf-8"?>
<ds:datastoreItem xmlns:ds="http://schemas.openxmlformats.org/officeDocument/2006/customXml" ds:itemID="{2D974FA9-4992-485C-927F-15319F7939E5}">
  <ds:schemaRefs/>
</ds:datastoreItem>
</file>

<file path=customXml/itemProps56.xml><?xml version="1.0" encoding="utf-8"?>
<ds:datastoreItem xmlns:ds="http://schemas.openxmlformats.org/officeDocument/2006/customXml" ds:itemID="{84008329-DF0F-4C8F-83FE-04FBD1FBB44C}">
  <ds:schemaRefs/>
</ds:datastoreItem>
</file>

<file path=customXml/itemProps57.xml><?xml version="1.0" encoding="utf-8"?>
<ds:datastoreItem xmlns:ds="http://schemas.openxmlformats.org/officeDocument/2006/customXml" ds:itemID="{25BF47C5-8F4E-4280-91ED-8F3A3C42FEA1}">
  <ds:schemaRefs/>
</ds:datastoreItem>
</file>

<file path=customXml/itemProps58.xml><?xml version="1.0" encoding="utf-8"?>
<ds:datastoreItem xmlns:ds="http://schemas.openxmlformats.org/officeDocument/2006/customXml" ds:itemID="{4C8FC052-7B22-44C3-A9BD-383C6A0E56DA}">
  <ds:schemaRefs/>
</ds:datastoreItem>
</file>

<file path=customXml/itemProps59.xml><?xml version="1.0" encoding="utf-8"?>
<ds:datastoreItem xmlns:ds="http://schemas.openxmlformats.org/officeDocument/2006/customXml" ds:itemID="{5D10AE7A-7F4E-4D77-85A1-AAC265618D0D}">
  <ds:schemaRefs/>
</ds:datastoreItem>
</file>

<file path=customXml/itemProps60.xml><?xml version="1.0" encoding="utf-8"?>
<ds:datastoreItem xmlns:ds="http://schemas.openxmlformats.org/officeDocument/2006/customXml" ds:itemID="{F54F9B20-5EB6-4D90-99A3-2100B2340874}">
  <ds:schemaRefs/>
</ds:datastoreItem>
</file>

<file path=customXml/itemProps61.xml><?xml version="1.0" encoding="utf-8"?>
<ds:datastoreItem xmlns:ds="http://schemas.openxmlformats.org/officeDocument/2006/customXml" ds:itemID="{81ACD684-8842-44CC-9E95-44B078DF1687}">
  <ds:schemaRefs/>
</ds:datastoreItem>
</file>

<file path=customXml/itemProps62.xml><?xml version="1.0" encoding="utf-8"?>
<ds:datastoreItem xmlns:ds="http://schemas.openxmlformats.org/officeDocument/2006/customXml" ds:itemID="{E9453183-CDDA-4D6E-ABF7-C31050C33F65}">
  <ds:schemaRefs/>
</ds:datastoreItem>
</file>

<file path=customXml/itemProps63.xml><?xml version="1.0" encoding="utf-8"?>
<ds:datastoreItem xmlns:ds="http://schemas.openxmlformats.org/officeDocument/2006/customXml" ds:itemID="{B8673E3D-14A8-407F-ABF6-8B504789F510}">
  <ds:schemaRefs/>
</ds:datastoreItem>
</file>

<file path=docMetadata/LabelInfo.xml><?xml version="1.0" encoding="utf-8"?>
<clbl:labelList xmlns:clbl="http://schemas.microsoft.com/office/2020/mipLabelMetadata">
  <clbl:label id="{92e84ceb-fbfd-47ab-be52-080c6b87953f}" enabled="0" method="" siteId="{92e84ceb-fbfd-47ab-be52-080c6b87953f}" removed="1"/>
</clbl:labelList>
</file>

<file path=docProps/app.xml><?xml version="1.0" encoding="utf-8"?>
<Properties xmlns="http://schemas.openxmlformats.org/officeDocument/2006/extended-properties" xmlns:vt="http://schemas.openxmlformats.org/officeDocument/2006/docPropsVTypes">
  <Template/>
  <TotalTime>1</TotalTime>
  <Words>3646</Words>
  <Application>Microsoft Office PowerPoint</Application>
  <PresentationFormat>Widescreen</PresentationFormat>
  <Paragraphs>357</Paragraphs>
  <Slides>31</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Ericsson Hilda</vt:lpstr>
      <vt:lpstr>Office Theme</vt:lpstr>
      <vt:lpstr>KKEL 2025</vt:lpstr>
      <vt:lpstr>I min trädgård 1</vt:lpstr>
      <vt:lpstr>New York</vt:lpstr>
      <vt:lpstr>Nere vid sjön</vt:lpstr>
      <vt:lpstr>De tre små sjömännens äventyr i Paris</vt:lpstr>
      <vt:lpstr>Space Dog</vt:lpstr>
      <vt:lpstr>Kvarnen</vt:lpstr>
      <vt:lpstr>Duvan</vt:lpstr>
      <vt:lpstr>Ansikte</vt:lpstr>
      <vt:lpstr>Savile Row</vt:lpstr>
      <vt:lpstr>Lime</vt:lpstr>
      <vt:lpstr>Resan</vt:lpstr>
      <vt:lpstr>Stilleben</vt:lpstr>
      <vt:lpstr>Mosebacke</vt:lpstr>
      <vt:lpstr>En stund i stillhet</vt:lpstr>
      <vt:lpstr>Catwalk</vt:lpstr>
      <vt:lpstr>Leake street</vt:lpstr>
      <vt:lpstr>Collage av Livet</vt:lpstr>
      <vt:lpstr>Kvisttvist</vt:lpstr>
      <vt:lpstr>Vätternstranden</vt:lpstr>
      <vt:lpstr>Kustmotiv</vt:lpstr>
      <vt:lpstr>Wall Street Journal</vt:lpstr>
      <vt:lpstr>Festen</vt:lpstr>
      <vt:lpstr>Titel?</vt:lpstr>
      <vt:lpstr>Par</vt:lpstr>
      <vt:lpstr>Muggar i Stilleben</vt:lpstr>
      <vt:lpstr>Utan titel</vt:lpstr>
      <vt:lpstr>Havsackord</vt:lpstr>
      <vt:lpstr>Datanörden</vt:lpstr>
      <vt:lpstr>Ölandslandskap</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Gisela Bröms</dc:creator>
  <cp:lastModifiedBy>Anna Borgström</cp:lastModifiedBy>
  <cp:revision>13</cp:revision>
  <cp:lastPrinted>2025-12-11T11:27:22Z</cp:lastPrinted>
  <dcterms:created xsi:type="dcterms:W3CDTF">2021-02-25T14:21:34Z</dcterms:created>
  <dcterms:modified xsi:type="dcterms:W3CDTF">2026-02-12T13:55:44Z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0x01010000539E6C36E64C479CD88B5BADF289D9</vt:lpwstr>
  </property>
  <property fmtid="{D5CDD505-2E9C-101B-9397-08002B2CF9AE}" pid="3" name="MediaServiceImageTags">
    <vt:lpwstr/>
  </property>
</Properties>
</file>